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slides/slide13.xml" ContentType="application/vnd.openxmlformats-officedocument.presentationml.slide+xml"/>
  <Override PartName="/ppt/slides/slide8.xml" ContentType="application/vnd.openxmlformats-officedocument.presentationml.slide+xml"/>
  <Override PartName="/docProps/app.xml" ContentType="application/vnd.openxmlformats-officedocument.extended-properties+xml"/>
  <Override PartName="/docProps/core.xml" ContentType="application/vnd.openxmlformats-package.core-properties+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slides/slide16.xml" ContentType="application/vnd.openxmlformats-officedocument.presentationml.slide+xml"/>
  <Override PartName="/ppt/charts/chart3.xml" ContentType="application/vnd.openxmlformats-officedocument.drawingml.chart+xml"/>
  <Override PartName="/ppt/slides/slide5.xml" ContentType="application/vnd.openxmlformats-officedocument.presentationml.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25.xml" ContentType="application/vnd.openxmlformats-officedocument.presentationml.notesSlide+xml"/>
  <Override PartName="/ppt/slides/slide1.xml" ContentType="application/vnd.openxmlformats-officedocument.presentationml.slide+xml"/>
  <Override PartName="/ppt/viewProps.xml" ContentType="application/vnd.openxmlformats-officedocument.presentationml.viewProps+xml"/>
  <Override PartName="/ppt/theme/theme1.xml" ContentType="application/vnd.openxmlformats-officedocument.theme+xml"/>
  <Override PartName="/ppt/notesSlides/notesSlide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22.xml" ContentType="application/vnd.openxmlformats-officedocument.presentationml.notesSlide+xml"/>
  <Override PartName="/ppt/slides/slide7.xml" ContentType="application/vnd.openxmlformats-officedocument.presentationml.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s/slide2.xml" ContentType="application/vnd.openxmlformats-officedocument.presentationml.slide+xml"/>
  <Override PartName="/ppt/notesSlides/notesSlide26.xml" ContentType="application/vnd.openxmlformats-officedocument.presentationml.notesSlide+xml"/>
  <Override PartName="/ppt/slides/slide19.xml" ContentType="application/vnd.openxmlformats-officedocument.presentationml.slide+xml"/>
  <Override PartName="/ppt/slides/slide3.xml" ContentType="application/vnd.openxmlformats-officedocument.presentationml.slide+xml"/>
  <Override PartName="/ppt/notesSlides/notesSlide27.xml" ContentType="application/vnd.openxmlformats-officedocument.presentationml.notesSlide+xml"/>
  <Override PartName="/ppt/slides/slide18.xml" ContentType="application/vnd.openxmlformats-officedocument.presentationml.slide+xml"/>
  <Override PartName="/ppt/notesSlides/notesSlide28.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slideLayouts/slideLayout3.xml" ContentType="application/vnd.openxmlformats-officedocument.presentationml.slideLayout+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83"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336" r:id="rId29"/>
    <p:sldId id="282" r:id="rId3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566928-67F9-4876-919B-55737101C08D}" v="9" dt="2026-06-11T15:39:23.7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760" autoAdjust="0"/>
  </p:normalViewPr>
  <p:slideViewPr>
    <p:cSldViewPr snapToGrid="0" snapToObjects="1">
      <p:cViewPr varScale="1">
        <p:scale>
          <a:sx n="92" d="100"/>
          <a:sy n="92" d="100"/>
        </p:scale>
        <p:origin x="118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100" b="0" i="0" u="none" strike="noStrike">
                <a:solidFill>
                  <a:srgbClr val="1B2E4B"/>
                </a:solidFill>
                <a:latin typeface="Arial"/>
              </a:defRPr>
            </a:pPr>
            <a:r>
              <a:rPr lang="en-US" sz="1100" b="0" i="0" u="none" strike="noStrike">
                <a:solidFill>
                  <a:srgbClr val="1B2E4B"/>
                </a:solidFill>
                <a:latin typeface="Arial"/>
              </a:rPr>
              <a:t>Silicon (µg) Retained in Channel Walls After Each Reprocessing Cycle</a:t>
            </a:r>
          </a:p>
        </c:rich>
      </c:tx>
      <c:overlay val="0"/>
    </c:title>
    <c:autoTitleDeleted val="0"/>
    <c:plotArea>
      <c:layout/>
      <c:barChart>
        <c:barDir val="col"/>
        <c:grouping val="clustered"/>
        <c:varyColors val="0"/>
        <c:ser>
          <c:idx val="0"/>
          <c:order val="0"/>
          <c:tx>
            <c:strRef>
              <c:f>Sheet1!$B$1</c:f>
              <c:strCache>
                <c:ptCount val="1"/>
                <c:pt idx="0">
                  <c:v>2mm Tubing (Unbrushable)</c:v>
                </c:pt>
              </c:strCache>
            </c:strRef>
          </c:tx>
          <c:spPr>
            <a:solidFill>
              <a:srgbClr val="0D7377"/>
            </a:solidFill>
            <a:effectLst/>
          </c:spPr>
          <c:invertIfNegative val="0"/>
          <c:dLbls>
            <c:numFmt formatCode="#,##0" sourceLinked="0"/>
            <c:spPr>
              <a:noFill/>
              <a:ln>
                <a:noFill/>
              </a:ln>
              <a:effectLst/>
            </c:spPr>
            <c:txPr>
              <a:bodyPr/>
              <a:lstStyle/>
              <a:p>
                <a:pPr>
                  <a:defRPr sz="1000" b="0" i="0" u="none" strike="noStrike">
                    <a:solidFill>
                      <a:srgbClr val="1E293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1 Cycle</c:v>
                </c:pt>
                <c:pt idx="1">
                  <c:v>5 Cycles</c:v>
                </c:pt>
                <c:pt idx="2">
                  <c:v>10 Cycles</c:v>
                </c:pt>
                <c:pt idx="3">
                  <c:v>20 Cycles</c:v>
                </c:pt>
              </c:strCache>
            </c:strRef>
          </c:cat>
          <c:val>
            <c:numRef>
              <c:f>Sheet1!$B$2:$B$5</c:f>
              <c:numCache>
                <c:formatCode>General</c:formatCode>
                <c:ptCount val="4"/>
                <c:pt idx="0">
                  <c:v>11</c:v>
                </c:pt>
                <c:pt idx="1">
                  <c:v>28</c:v>
                </c:pt>
                <c:pt idx="2">
                  <c:v>76</c:v>
                </c:pt>
                <c:pt idx="3">
                  <c:v>90</c:v>
                </c:pt>
              </c:numCache>
            </c:numRef>
          </c:val>
          <c:extLst>
            <c:ext xmlns:c16="http://schemas.microsoft.com/office/drawing/2014/chart" uri="{C3380CC4-5D6E-409C-BE32-E72D297353CC}">
              <c16:uniqueId val="{00000000-A01A-41D0-ABAB-8B139A93A66A}"/>
            </c:ext>
          </c:extLst>
        </c:ser>
        <c:ser>
          <c:idx val="1"/>
          <c:order val="1"/>
          <c:tx>
            <c:strRef>
              <c:f>Sheet1!$C$1</c:f>
              <c:strCache>
                <c:ptCount val="1"/>
                <c:pt idx="0">
                  <c:v>4mm Tubing (Brushable)</c:v>
                </c:pt>
              </c:strCache>
            </c:strRef>
          </c:tx>
          <c:spPr>
            <a:solidFill>
              <a:srgbClr val="1B2E4B"/>
            </a:solidFill>
            <a:effectLst/>
          </c:spPr>
          <c:invertIfNegative val="0"/>
          <c:dLbls>
            <c:numFmt formatCode="#,##0" sourceLinked="0"/>
            <c:spPr>
              <a:noFill/>
              <a:ln>
                <a:noFill/>
              </a:ln>
              <a:effectLst/>
            </c:spPr>
            <c:txPr>
              <a:bodyPr/>
              <a:lstStyle/>
              <a:p>
                <a:pPr>
                  <a:defRPr sz="1000" b="0" i="0" u="none" strike="noStrike">
                    <a:solidFill>
                      <a:srgbClr val="1E293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1 Cycle</c:v>
                </c:pt>
                <c:pt idx="1">
                  <c:v>5 Cycles</c:v>
                </c:pt>
                <c:pt idx="2">
                  <c:v>10 Cycles</c:v>
                </c:pt>
                <c:pt idx="3">
                  <c:v>20 Cycles</c:v>
                </c:pt>
              </c:strCache>
            </c:strRef>
          </c:cat>
          <c:val>
            <c:numRef>
              <c:f>Sheet1!$C$2:$C$5</c:f>
              <c:numCache>
                <c:formatCode>General</c:formatCode>
                <c:ptCount val="4"/>
                <c:pt idx="0">
                  <c:v>17</c:v>
                </c:pt>
                <c:pt idx="1">
                  <c:v>50</c:v>
                </c:pt>
                <c:pt idx="2">
                  <c:v>130</c:v>
                </c:pt>
                <c:pt idx="3">
                  <c:v>110</c:v>
                </c:pt>
              </c:numCache>
            </c:numRef>
          </c:val>
          <c:extLst>
            <c:ext xmlns:c16="http://schemas.microsoft.com/office/drawing/2014/chart" uri="{C3380CC4-5D6E-409C-BE32-E72D297353CC}">
              <c16:uniqueId val="{00000001-A01A-41D0-ABAB-8B139A93A66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4748B"/>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64748B"/>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pPr>
          <a:endParaRPr lang="en-US"/>
        </a:p>
      </c:txPr>
    </c:legend>
    <c:plotVisOnly val="1"/>
    <c:dispBlanksAs val="span"/>
    <c:showDLblsOverMax val="1"/>
  </c:chart>
  <c:spPr>
    <a:solidFill>
      <a:srgbClr val="F7FAFA"/>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2024 (Full Year)</c:v>
                </c:pt>
              </c:strCache>
            </c:strRef>
          </c:tx>
          <c:spPr>
            <a:solidFill>
              <a:srgbClr val="4A90A4"/>
            </a:solidFill>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38</c:v>
                </c:pt>
                <c:pt idx="1">
                  <c:v>39</c:v>
                </c:pt>
                <c:pt idx="2">
                  <c:v>24</c:v>
                </c:pt>
                <c:pt idx="3">
                  <c:v>75</c:v>
                </c:pt>
                <c:pt idx="4">
                  <c:v>66</c:v>
                </c:pt>
                <c:pt idx="5">
                  <c:v>45</c:v>
                </c:pt>
                <c:pt idx="6">
                  <c:v>40</c:v>
                </c:pt>
                <c:pt idx="7">
                  <c:v>37</c:v>
                </c:pt>
                <c:pt idx="8">
                  <c:v>26</c:v>
                </c:pt>
                <c:pt idx="9">
                  <c:v>5</c:v>
                </c:pt>
                <c:pt idx="10">
                  <c:v>1</c:v>
                </c:pt>
                <c:pt idx="11">
                  <c:v>15</c:v>
                </c:pt>
              </c:numCache>
            </c:numRef>
          </c:val>
          <c:extLst>
            <c:ext xmlns:c16="http://schemas.microsoft.com/office/drawing/2014/chart" uri="{C3380CC4-5D6E-409C-BE32-E72D297353CC}">
              <c16:uniqueId val="{00000000-7C85-4E0D-9B9A-9783FFAF9700}"/>
            </c:ext>
          </c:extLst>
        </c:ser>
        <c:ser>
          <c:idx val="1"/>
          <c:order val="1"/>
          <c:tx>
            <c:strRef>
              <c:f>Sheet1!$C$1</c:f>
              <c:strCache>
                <c:ptCount val="1"/>
                <c:pt idx="0">
                  <c:v>2025 (Full Year: 891)</c:v>
                </c:pt>
              </c:strCache>
            </c:strRef>
          </c:tx>
          <c:spPr>
            <a:solidFill>
              <a:srgbClr val="1B2E4B"/>
            </a:solidFill>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20</c:v>
                </c:pt>
                <c:pt idx="1">
                  <c:v>109</c:v>
                </c:pt>
                <c:pt idx="2">
                  <c:v>110</c:v>
                </c:pt>
                <c:pt idx="3">
                  <c:v>79</c:v>
                </c:pt>
                <c:pt idx="4">
                  <c:v>120</c:v>
                </c:pt>
                <c:pt idx="5">
                  <c:v>125</c:v>
                </c:pt>
                <c:pt idx="6">
                  <c:v>35</c:v>
                </c:pt>
                <c:pt idx="7">
                  <c:v>37</c:v>
                </c:pt>
                <c:pt idx="8">
                  <c:v>94</c:v>
                </c:pt>
                <c:pt idx="9">
                  <c:v>96</c:v>
                </c:pt>
                <c:pt idx="10">
                  <c:v>30</c:v>
                </c:pt>
                <c:pt idx="11">
                  <c:v>36</c:v>
                </c:pt>
              </c:numCache>
            </c:numRef>
          </c:val>
          <c:extLst>
            <c:ext xmlns:c16="http://schemas.microsoft.com/office/drawing/2014/chart" uri="{C3380CC4-5D6E-409C-BE32-E72D297353CC}">
              <c16:uniqueId val="{00000001-7C85-4E0D-9B9A-9783FFAF9700}"/>
            </c:ext>
          </c:extLst>
        </c:ser>
        <c:ser>
          <c:idx val="2"/>
          <c:order val="2"/>
          <c:tx>
            <c:strRef>
              <c:f>Sheet1!$D$1</c:f>
              <c:strCache>
                <c:ptCount val="1"/>
                <c:pt idx="0">
                  <c:v>2026 (Jan–Mar: 247)</c:v>
                </c:pt>
              </c:strCache>
            </c:strRef>
          </c:tx>
          <c:spPr>
            <a:solidFill>
              <a:srgbClr val="E8B84B"/>
            </a:solidFill>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109</c:v>
                </c:pt>
                <c:pt idx="1">
                  <c:v>72</c:v>
                </c:pt>
                <c:pt idx="2">
                  <c:v>66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7C85-4E0D-9B9A-9783FFAF9700}"/>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00" b="0" i="0" u="none" strike="noStrike">
                <a:solidFill>
                  <a:srgbClr val="64748B"/>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64748B"/>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800"/>
          </a:pPr>
          <a:endParaRPr lang="en-US"/>
        </a:p>
      </c:txPr>
    </c:legend>
    <c:plotVisOnly val="1"/>
    <c:dispBlanksAs val="span"/>
    <c:showDLblsOverMax val="1"/>
  </c:chart>
  <c:spPr>
    <a:solidFill>
      <a:srgbClr val="F7FAFA"/>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2024 (411 total)</c:v>
                </c:pt>
              </c:strCache>
            </c:strRef>
          </c:tx>
          <c:spPr>
            <a:ln w="38100" cap="flat">
              <a:solidFill>
                <a:srgbClr val="1B2E4B"/>
              </a:solidFill>
              <a:prstDash val="solid"/>
              <a:round/>
            </a:ln>
            <a:effectLst/>
          </c:spPr>
          <c:marker>
            <c:symbol val="circle"/>
            <c:size val="6"/>
            <c:spPr>
              <a:solidFill>
                <a:srgbClr val="1B2E4B"/>
              </a:solidFill>
              <a:ln w="9525" cap="flat">
                <a:solidFill>
                  <a:srgbClr val="1B2E4B"/>
                </a:solidFill>
                <a:prstDash val="solid"/>
                <a:round/>
              </a:ln>
              <a:effectLst/>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38</c:v>
                </c:pt>
                <c:pt idx="1">
                  <c:v>39</c:v>
                </c:pt>
                <c:pt idx="2">
                  <c:v>24</c:v>
                </c:pt>
                <c:pt idx="3">
                  <c:v>75</c:v>
                </c:pt>
                <c:pt idx="4">
                  <c:v>66</c:v>
                </c:pt>
                <c:pt idx="5">
                  <c:v>45</c:v>
                </c:pt>
                <c:pt idx="6">
                  <c:v>40</c:v>
                </c:pt>
                <c:pt idx="7">
                  <c:v>37</c:v>
                </c:pt>
                <c:pt idx="8">
                  <c:v>26</c:v>
                </c:pt>
                <c:pt idx="9">
                  <c:v>5</c:v>
                </c:pt>
                <c:pt idx="10">
                  <c:v>1</c:v>
                </c:pt>
                <c:pt idx="11">
                  <c:v>15</c:v>
                </c:pt>
              </c:numCache>
            </c:numRef>
          </c:val>
          <c:smooth val="1"/>
          <c:extLst>
            <c:ext xmlns:c16="http://schemas.microsoft.com/office/drawing/2014/chart" uri="{C3380CC4-5D6E-409C-BE32-E72D297353CC}">
              <c16:uniqueId val="{00000000-B133-4432-991E-AD89A27AAA67}"/>
            </c:ext>
          </c:extLst>
        </c:ser>
        <c:ser>
          <c:idx val="1"/>
          <c:order val="1"/>
          <c:tx>
            <c:strRef>
              <c:f>Sheet1!$C$1</c:f>
              <c:strCache>
                <c:ptCount val="1"/>
                <c:pt idx="0">
                  <c:v>2025 (891 total)</c:v>
                </c:pt>
              </c:strCache>
            </c:strRef>
          </c:tx>
          <c:spPr>
            <a:ln w="38100" cap="flat">
              <a:solidFill>
                <a:srgbClr val="C0392B"/>
              </a:solidFill>
              <a:prstDash val="solid"/>
              <a:round/>
            </a:ln>
            <a:effectLst/>
          </c:spPr>
          <c:marker>
            <c:symbol val="circle"/>
            <c:size val="6"/>
            <c:spPr>
              <a:solidFill>
                <a:srgbClr val="C0392B"/>
              </a:solidFill>
              <a:ln w="9525" cap="flat">
                <a:solidFill>
                  <a:srgbClr val="C0392B"/>
                </a:solidFill>
                <a:prstDash val="solid"/>
                <a:round/>
              </a:ln>
              <a:effectLst/>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20</c:v>
                </c:pt>
                <c:pt idx="1">
                  <c:v>109</c:v>
                </c:pt>
                <c:pt idx="2">
                  <c:v>110</c:v>
                </c:pt>
                <c:pt idx="3">
                  <c:v>79</c:v>
                </c:pt>
                <c:pt idx="4">
                  <c:v>120</c:v>
                </c:pt>
                <c:pt idx="5">
                  <c:v>125</c:v>
                </c:pt>
                <c:pt idx="6">
                  <c:v>35</c:v>
                </c:pt>
                <c:pt idx="7">
                  <c:v>37</c:v>
                </c:pt>
                <c:pt idx="8">
                  <c:v>94</c:v>
                </c:pt>
                <c:pt idx="9">
                  <c:v>96</c:v>
                </c:pt>
                <c:pt idx="10">
                  <c:v>30</c:v>
                </c:pt>
                <c:pt idx="11">
                  <c:v>36</c:v>
                </c:pt>
              </c:numCache>
            </c:numRef>
          </c:val>
          <c:smooth val="1"/>
          <c:extLst>
            <c:ext xmlns:c16="http://schemas.microsoft.com/office/drawing/2014/chart" uri="{C3380CC4-5D6E-409C-BE32-E72D297353CC}">
              <c16:uniqueId val="{00000001-B133-4432-991E-AD89A27AAA67}"/>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4748B"/>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64748B"/>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pPr>
          <a:endParaRPr lang="en-US"/>
        </a:p>
      </c:txPr>
    </c:legend>
    <c:plotVisOnly val="1"/>
    <c:dispBlanksAs val="span"/>
    <c:showDLblsOverMax val="1"/>
  </c:chart>
  <c:spPr>
    <a:solidFill>
      <a:srgbClr val="F7FAFA"/>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106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I am Mary Ann Drosnock, Head of Clinical Affairs at Healthmark Industries, a Getinge company.
Today we cover endoscopy infection basics for IPs, including reprocessing standards, the IP's unique role in the endoscopy suite, and an in-depth look at simethicone — with new MAUDE data from Q1 2026 and Olympus's own lab findings from WFHSS December 2025.
Let's get started.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disclosure — I am an employee of Healthmark Industries. Everything shared today is evidence-based and referenced on the slides.
Learning objectives: attendees will be able to discuss endoscopy infection risks, identify key HLD steps, articulate the standards landscape, and explain the IP's unique role in the endoscopy suite.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Wang et al., Gut 2018 — large ASC dataset. Key message: endoscopy carries real, measurable infection risk. 1 in 91 EGDs leads to a 30-day infection readmission.
Organisms are not exotic pathogens — E. coli, C. diff, Staphylococcus — all potentially residing in inadequately cleaned endoscope channels.
Aspiration pneumonia is also a risk — up to 1 in 3,003 for EGD.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IPs are often not in the endoscopy suite daily — but their influence should be felt in every step of the process.
You don't need to be a GI nurse. You need to understand the process, the risks, and the standards well enough to ask the right questions and hold teams accountable.
Later in this talk we'll give you specific data you can bring to your GI teams to drive change around simethicone.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into the standards landscape. Understanding what AAMI ST91, SGNA, and AORN actually say — and where they align — gives IPs the foundation to evaluate and improve their facility's practices.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AAMI ST91:2021 applies to any setting where flexible GI endoscopes are reprocessed — hospitals, ASCs, physician offices.
Unidirectional workflow is non-negotiable: dirty in, clean out, never crossing.
Two-room design preferred. If single room: 4 ft separation + barrier 4 ft above sink rim.
Transport containers must be biohazard labeled, leakproof, and puncture resistant. Scopes kept moist but not submerged.
[Healthmark connection: Healthmark offers transport containers, biohazard labels, moisture-retention products, and gloves that meet ST91 transport requirements.]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Precleaning is the most critical step in reprocessing. Bioburden allowed to dry cannot be fully removed by downstream steps.
ST91: precleaning starts at point of use, in the procedure room, immediately after withdrawal from the patient. Time must be documented.
Leak testing: every scope, every cycle, before any liquid contact. 60-second minimum. Test the leak tester itself daily.
[Healthmark connection: Healthmark offers bedside precleaning kits, enzymatic detergents, single-use non-linting cloths, channel flushing aides, and leak testing equipment that meet ST91 requirements.]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cleaning is the most labor-intensive and most critical step — no automation replaces it.
Three steps every time: enzymatic detergent (fresh, correctly diluted), channel brushing, complete channel flushing.
Cleaning verification is required by ST91: visual inspection every cycle. Borescope examination is recommended. ATP and protein detection are validated methods.
[Healthmark connection: Healthmark offers a complete cleaning verification portfolio — lighted magnification loupes, borescope systems, ATP testing and protein detection products (Tergazyme, Brownie Cards) — all corresponding directly to ST91 requirements.]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ST91 is clear: manual HLD is emergency-only. AER preferred. Sterilize when possible.
Water quality testing for AER final rinse is often overlooked — contaminated rinse water has been implicated in scope outbreaks.
High-Risk Scope Category is new to ST91:2021. Duodenoscopes drove this change — their elevator mechanism makes cleaning particularly difficult. If your facility processes any of these scope types, verify your protocols, documentation, and competencies match the high-risk requirements.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Drying is consistently one of the most underperformed steps — and one of the most critical for preventing microbial growth in stored scopes.
Wet channels in storage create ideal conditions for Pseudomonas, NTM, and other waterborne pathogens. This has caused multiple scope-associated outbreaks.
The 10-minute compressed air purge is a minimum, not a target. Air must be filtered and instrument-grade.
Drying cabinets are preferred — they provide consistent, measurable drying.
Patient-ready indicators are simple and low-cost. Ask your endoscopy unit if they're using them.
[Healthmark connection: Healthmark offers patient-ready indicators, instrument-grade compressed air products, single-use non-linting cloths, drying connectors for channel air flushing, and scope drying cabinet solutions.]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SGNA and AORN both align closely with AAMI ST91 — one consistent message across all professional societies.
SGNA's 2023 update includes specific language about silicone and oil-based lubricants — a direct reference to simethicone. We'll return to this in the simethicone section.
IPs can use this cross-society alignment as leverage with clinical leadership. There is no disagreement among standards bodies on these fundamentals.
Also note: AAMI TIR99:2024 addresses TEE probes, vaginal and rectal probes, and dilators — a companion document to ST91.</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pivot to what is arguably the most urgent topic in endoscope infection prevention right now — simethicone.
The data I'm about to show you — including MAUDE reports from Q1 2026 and Olympus's own internal lab data presented at WFHSS in December 2025 — makes a compelling case that this is an active, documented, and escalating patient safety issue.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Simethicone is widely used — GI staff often reach for it without thinking about reprocessing consequences.
Key chemistry: it's not water-soluble and it's hydrophobic — water doesn't wash it away. It's a polymer that physically adheres to PTFE and silicone surfaces inside endoscope channels.
The additives — sugars, thickeners — create a nutrient source for bacteria. A substance that sticks, doesn't wash off, and feeds microbes is the recipe for biofilm.
'No confirmed patient infections yet' is not reassuring — absence of confirmed cases may reflect the difficulty of causal attribution, not actual safety.</a:t>
            </a:r>
          </a:p>
          <a:p>
            <a:endParaRPr lang="en-US" dirty="0"/>
          </a:p>
          <a:p>
            <a:r>
              <a:rPr lang="en-US" sz="1200" kern="1200" dirty="0">
                <a:solidFill>
                  <a:schemeClr val="tx1"/>
                </a:solidFill>
                <a:effectLst/>
                <a:latin typeface="+mn-lt"/>
                <a:ea typeface="+mn-ea"/>
                <a:cs typeface="+mn-cs"/>
              </a:rPr>
              <a:t>Emphasize the gastroenterologist lack of awareness AND for the IP’s to anticipate pushback if they attempt to make any changes in their facilities regarding the use of Simethicone.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main routes of simethicone into the scope — all problematic.
Via the water pump is worst: distributes simethicone through irrigation channels and potentially into the AER.
Oral administration is often dismissed as safer — but simethicone ends up in the GI tract and gets suctioned in.
The Stanford study result is striking: even at 0.5% concentration, after full cleaning + AER + 10-min compressed air + 6-hr vertical hang — simethicone was still found. Every concentration.
Awareness ranges from complete unawareness to zero-tolerance institutional bans. IPs can move their facility along this spectrum.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poster was presented at WFHSS Hong Kong in December 2025 — just months ago. The authors are from Olympus Corporation itself.
This is not external criticism — this is the endoscope manufacturer studying their own product and telling you that simethicone cannot be cleaned out.
The model uses PTFE tubing — the actual material used in scope channels. Methodology is ICP-OES spectrometry — precise and rigorous.
The full poster is visible on the right. The bar graph tells a clear story: silicon climbs with every reprocessing cycle and does not plateau.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cycle 1: 2mm = 11 µg, 4mm = 17 µg. By cycle 20: 2mm = 90 µg, 4mm = 110 µg.
In a busy endoscopy unit, a scope in active rotation may go through 10 cycles in a single week. The silicon isn't going anywhere — it's accumulating.
The fact that the brushable 4mm channel retains significant silicon is critical. Brushing via the working channel is often cited as justification for 'safer' simethicone use. This data refutes that argument directly.
When a physician says 'we need it for visualization' — you can show them their scope manufacturer's own study.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may be the most alarming finding in the entire Olympus dataset.
Scenario B mirrors what actually happens in the endoscopy suite: bacteria are present in the scope, then simethicone is administered during the procedure — coating whatever is already there.
When the scope is later sampled for routine microbiologic surveillance, simethicone traps the bacteria — they can't be washed out into the sample. The result comes back negative or low — but the scope is actually contaminated.
This means your surveillance data may be giving false reassurance. The tool we use to verify cleanliness is compromised by the very substance we're trying to detect. This is a systemic blind spot.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FDA MAUDE — Manufacturer and User Facility Device Experience — is the adverse event reporting database. We searched 'simethicone' in the narrative field and exported results through May 11, 2026.
In just January through March 2026 — three months — there were 247 device reports. January alone: 109 reports.
Important: April 2026 data is not yet in FDA's backend. Our data has a hard stop of March 31. The full year pace suggests 2026 will likely exceed 2025's 891 total.
These are documented device events — scope malfunctions, residue, damage — submitted to the FDA by manufacturers and users.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411 in 2024, 891 in 2025 — a 117% increase in a single year.
The 2025 line is consistently above 2024 for nearly every month. The pattern isn't a one-time spike — it's sustained elevation across the year.
Factors likely contributing: growing awareness driving more active reporting, manufacturers more consistently attributing root cause to simethicone in their MAUDE submissions, and continued or increased use of simethicone in clinical practice.
MAUDE is known to significantly undercount actual adverse events. These numbers represent the documented surface of a larger problem.</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what these 247 reports are actually documenting.
Most common theme: white residue and clouding inside channels. Simethicone crystallizing and depositing inside scope internal components.
Scope malfunctions — electronic and mechanical — are being attributed to silicone/simethicone deposits by the manufacturers themselves.
Root cause language is notable: 'root cause could not be identified' followed by listing simethicone as probable contributor. This hedging limits formal regulatory action while the problem continues.
Costly repairs: if your facility is paying for scope repairs and using simethicone, there is a real cost-benefit analysis to be done. Scope repairs run in the thousands. A no-simethicone policy costs nothing.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major endoscope manufacturer has issued formal statements against simethicone.
This is not ambiguous. Not buried in an appendix. In their customer-facing guidance and IFUs.
Pentax warns about major service repair. Olympus says non-water-soluble lubricants are not recommended. Fujifilm says injection of silicone-based products is not recommended.
A facility using simethicone is operating explicitly out of compliance with manufacturer IFU. That has implications for liability, warranty, and accreditation.
When making the case for policy change: you don't need to argue the science. Just show what the scope manufacturer says. That's the document they're legally obligated to follow.</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relevant professional organization aligns: simethicone should be avoided. Where it must be used, the guidance is consistent — lowest concentration, biopsy port only, per manufacturer IFU.
AAMI ST91 Annex G is particularly important — referenced by many regulators and accreditors.
ASGE specifically recommends the pre-procedure oral approach (at least 320mg) as an alternative to intraoperative injection — keeps it out of the scope entirely.
SGNA explicitly connects simethicone to compromised HLD and EO sterilization. If your facility sterilizes scopes and uses simethicone, this applies.
FDA note: simethicone has never been approved for this indication. Multiple contamination recalls have occurred.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GI-Ease is a water-soluble defoaming agent — food-grade, GRAS-listed ingredients, cGMP manufactured. It washes out of endoscope channels completely.
Clinical trial: 114 patients, 13 physicians, multi-center. Bubble score improved in 98% of patients. Zero adverse events.
Borescope assessment: GI-Ease at full concentration, left in channel 90 minutes — not detected after standard flushing. Simethicone at 3%, after only 20 minutes — clearly visible under borescope after the same cleaning process.
The antimicrobial ginger component adds a secondary safety benefit against the very organisms implicated in endoscopy-associated infections.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action plan to close:
1. Survey your facility — you can't fix what you can't see. Find out how and where simethicone is being used.
2. Pull MAUDE data for your scope types — search accessdata.fda.gov/scripts/cdrh/cfdocs/cfmaude for simethicone by your device types.
3. Bring the data to the GI team — physicians respond to manufacturer warnings and peer-reviewed literature. Both are now very clear.
4. Update policy — follow AAMI ST91 Annex G at minimum.
5. Evaluate alternatives — GI-Ease or pre-procedure oral simethicone as a bowel prep approach instead of intraoperative injection.
6. Audit the full reprocessing process — the MAUDE data suggests simethicone is a symptom of broader compliance gaps. Use this as an opportunity for a comprehensive review.</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are all publicly available. FDA MAUDE is searchable at accessdata.fda.gov.
For CE credits: scan the QR code, visit academy.hmark.com, complete checkout. Credits valid for CBIC, HSPA, CBSPD, and nursing certifications.
Thank you for your time and for what you do for patient safety.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reference list. All sources are peer-reviewed literature, consensus standards, or official organizational guidelines and databases. Available to attendees through the Healthmark Academy program for this session.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dirty="0"/>
          </a:p>
        </p:txBody>
      </p:sp>
    </p:spTree>
    <p:extLst>
      <p:ext uri="{BB962C8B-B14F-4D97-AF65-F5344CB8AC3E}">
        <p14:creationId xmlns:p14="http://schemas.microsoft.com/office/powerpoint/2010/main" val="25677534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for your time and your commitment to patient safety. IPs are the backbone of infection prevention in the endoscopy suite.
Please reach out with any questions — my email is on the slide.
Scan the QR code on screen for your CE credits.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ECA1-C8BD-4BB1-8495-118F13716006}"/>
              </a:ext>
            </a:extLst>
          </p:cNvPr>
          <p:cNvSpPr>
            <a:spLocks noGrp="1"/>
          </p:cNvSpPr>
          <p:nvPr>
            <p:ph type="title" hasCustomPrompt="1"/>
          </p:nvPr>
        </p:nvSpPr>
        <p:spPr>
          <a:xfrm>
            <a:off x="324000" y="373877"/>
            <a:ext cx="8505000" cy="324000"/>
          </a:xfrm>
          <a:prstGeom prst="rect">
            <a:avLst/>
          </a:prstGeom>
        </p:spPr>
        <p:txBody>
          <a:bodyPr/>
          <a:lstStyle>
            <a:lvl1pPr>
              <a:defRPr/>
            </a:lvl1pPr>
          </a:lstStyle>
          <a:p>
            <a:r>
              <a:rPr lang="en-US"/>
              <a:t>Click To Edit Title</a:t>
            </a:r>
          </a:p>
        </p:txBody>
      </p:sp>
      <p:sp>
        <p:nvSpPr>
          <p:cNvPr id="3" name="Footer Placeholder 2">
            <a:extLst>
              <a:ext uri="{FF2B5EF4-FFF2-40B4-BE49-F238E27FC236}">
                <a16:creationId xmlns:a16="http://schemas.microsoft.com/office/drawing/2014/main" id="{F49700A9-6754-4622-A317-4E270B613D6C}"/>
              </a:ext>
            </a:extLst>
          </p:cNvPr>
          <p:cNvSpPr>
            <a:spLocks noGrp="1" noRot="1" noMove="1" noResize="1" noEditPoints="1" noAdjustHandles="1" noChangeArrowheads="1" noChangeShapeType="1"/>
          </p:cNvSpPr>
          <p:nvPr>
            <p:ph type="ftr" sz="quarter" idx="10"/>
          </p:nvPr>
        </p:nvSpPr>
        <p:spPr>
          <a:xfrm>
            <a:off x="5641732" y="4819016"/>
            <a:ext cx="3226370" cy="202902"/>
          </a:xfrm>
          <a:prstGeom prst="rect">
            <a:avLst/>
          </a:prstGeom>
        </p:spPr>
        <p:txBody>
          <a:bodyPr/>
          <a:lstStyle>
            <a:lvl1pPr algn="r">
              <a:defRPr/>
            </a:lvl1pPr>
          </a:lstStyle>
          <a:p>
            <a:r>
              <a:rPr lang="en-US"/>
              <a:t>Intelligent Solutions for Instrument Care &amp; Infection Control</a:t>
            </a:r>
          </a:p>
        </p:txBody>
      </p:sp>
      <p:sp>
        <p:nvSpPr>
          <p:cNvPr id="4" name="Text Placeholder 2">
            <a:extLst>
              <a:ext uri="{FF2B5EF4-FFF2-40B4-BE49-F238E27FC236}">
                <a16:creationId xmlns:a16="http://schemas.microsoft.com/office/drawing/2014/main" id="{70D06CE1-A0AA-497A-95BD-EA66DACB43AF}"/>
              </a:ext>
            </a:extLst>
          </p:cNvPr>
          <p:cNvSpPr>
            <a:spLocks noGrp="1"/>
          </p:cNvSpPr>
          <p:nvPr>
            <p:ph idx="1" hasCustomPrompt="1"/>
          </p:nvPr>
        </p:nvSpPr>
        <p:spPr>
          <a:xfrm>
            <a:off x="324000" y="997528"/>
            <a:ext cx="8505000" cy="3259611"/>
          </a:xfrm>
          <a:prstGeom prst="rect">
            <a:avLst/>
          </a:prstGeom>
        </p:spPr>
        <p:txBody>
          <a:bodyPr vert="horz" lIns="0" tIns="0" rIns="0" bIns="0" rtlCol="0">
            <a:noAutofit/>
          </a:bodyPr>
          <a:lstStyle/>
          <a:p>
            <a:pPr lvl="0"/>
            <a:r>
              <a:rPr lang="en-US" noProof="0"/>
              <a:t>Click to edit text</a:t>
            </a:r>
          </a:p>
          <a:p>
            <a:pPr lvl="0"/>
            <a:r>
              <a:rPr lang="en-US" noProof="0"/>
              <a:t>Test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7030076"/>
      </p:ext>
    </p:extLst>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806A96-FB05-4273-B414-D220057EB57E}"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7A50E8-5843-C74F-B1D6-EDF98ACFB0B5}" type="slidenum">
              <a:rPr lang="en-US" smtClean="0"/>
              <a:t>‹#›</a:t>
            </a:fld>
            <a:endParaRPr lang="en-US"/>
          </a:p>
        </p:txBody>
      </p:sp>
    </p:spTree>
    <p:extLst>
      <p:ext uri="{BB962C8B-B14F-4D97-AF65-F5344CB8AC3E}">
        <p14:creationId xmlns:p14="http://schemas.microsoft.com/office/powerpoint/2010/main" val="17600773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4B"/>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4663440"/>
            <a:ext cx="9144000" cy="480060"/>
          </a:xfrm>
          <a:prstGeom prst="rect">
            <a:avLst/>
          </a:prstGeom>
          <a:solidFill>
            <a:srgbClr val="4A6580"/>
          </a:solidFill>
          <a:ln w="12700">
            <a:solidFill>
              <a:srgbClr val="4A6580"/>
            </a:solidFill>
            <a:prstDash val="solid"/>
          </a:ln>
        </p:spPr>
        <p:txBody>
          <a:bodyPr/>
          <a:lstStyle/>
          <a:p>
            <a:endParaRPr lang="en-US"/>
          </a:p>
        </p:txBody>
      </p:sp>
      <p:sp>
        <p:nvSpPr>
          <p:cNvPr id="4" name="Text 2"/>
          <p:cNvSpPr/>
          <p:nvPr/>
        </p:nvSpPr>
        <p:spPr>
          <a:xfrm>
            <a:off x="457200" y="548640"/>
            <a:ext cx="8229600" cy="1005840"/>
          </a:xfrm>
          <a:prstGeom prst="rect">
            <a:avLst/>
          </a:prstGeom>
          <a:noFill/>
          <a:ln/>
        </p:spPr>
        <p:txBody>
          <a:bodyPr wrap="square" rtlCol="0" anchor="ctr"/>
          <a:lstStyle/>
          <a:p>
            <a:pPr marL="0" indent="0" algn="ctr">
              <a:buNone/>
            </a:pPr>
            <a:r>
              <a:rPr lang="en-US" sz="4600" b="1" dirty="0">
                <a:solidFill>
                  <a:srgbClr val="FFFFFF"/>
                </a:solidFill>
                <a:latin typeface="Calibri" pitchFamily="34" charset="0"/>
                <a:ea typeface="Calibri" pitchFamily="34" charset="-122"/>
                <a:cs typeface="Calibri" pitchFamily="34" charset="-120"/>
              </a:rPr>
              <a:t>Endoscopy Processing Basics</a:t>
            </a:r>
            <a:endParaRPr lang="en-US" sz="4600" dirty="0"/>
          </a:p>
        </p:txBody>
      </p:sp>
      <p:sp>
        <p:nvSpPr>
          <p:cNvPr id="5" name="Text 3"/>
          <p:cNvSpPr/>
          <p:nvPr/>
        </p:nvSpPr>
        <p:spPr>
          <a:xfrm>
            <a:off x="457200" y="1508760"/>
            <a:ext cx="8229600" cy="731520"/>
          </a:xfrm>
          <a:prstGeom prst="rect">
            <a:avLst/>
          </a:prstGeom>
          <a:noFill/>
          <a:ln/>
        </p:spPr>
        <p:txBody>
          <a:bodyPr wrap="square" rtlCol="0" anchor="ctr"/>
          <a:lstStyle/>
          <a:p>
            <a:pPr marL="0" indent="0" algn="ctr">
              <a:buNone/>
            </a:pPr>
            <a:r>
              <a:rPr lang="en-US" sz="3600" dirty="0">
                <a:solidFill>
                  <a:srgbClr val="14A098"/>
                </a:solidFill>
                <a:latin typeface="Calibri" pitchFamily="34" charset="0"/>
                <a:ea typeface="Calibri" pitchFamily="34" charset="-122"/>
                <a:cs typeface="Calibri" pitchFamily="34" charset="-120"/>
              </a:rPr>
              <a:t>for Infection Preventionists</a:t>
            </a:r>
            <a:endParaRPr lang="en-US" sz="3600" dirty="0"/>
          </a:p>
        </p:txBody>
      </p:sp>
      <p:sp>
        <p:nvSpPr>
          <p:cNvPr id="6" name="Shape 4"/>
          <p:cNvSpPr/>
          <p:nvPr/>
        </p:nvSpPr>
        <p:spPr>
          <a:xfrm>
            <a:off x="1828800" y="2331720"/>
            <a:ext cx="5486400" cy="36576"/>
          </a:xfrm>
          <a:prstGeom prst="rect">
            <a:avLst/>
          </a:prstGeom>
          <a:solidFill>
            <a:srgbClr val="0D7377"/>
          </a:solidFill>
          <a:ln w="12700">
            <a:solidFill>
              <a:srgbClr val="0D7377"/>
            </a:solidFill>
            <a:prstDash val="solid"/>
          </a:ln>
        </p:spPr>
        <p:txBody>
          <a:bodyPr/>
          <a:lstStyle/>
          <a:p>
            <a:endParaRPr lang="en-US"/>
          </a:p>
        </p:txBody>
      </p:sp>
      <p:sp>
        <p:nvSpPr>
          <p:cNvPr id="7" name="Text 5"/>
          <p:cNvSpPr/>
          <p:nvPr/>
        </p:nvSpPr>
        <p:spPr>
          <a:xfrm>
            <a:off x="457200" y="2610612"/>
            <a:ext cx="8451410" cy="411480"/>
          </a:xfrm>
          <a:prstGeom prst="rect">
            <a:avLst/>
          </a:prstGeom>
          <a:noFill/>
          <a:ln/>
        </p:spPr>
        <p:txBody>
          <a:bodyPr wrap="square" rtlCol="0" anchor="ctr"/>
          <a:lstStyle/>
          <a:p>
            <a:pPr marL="0" indent="0" algn="ctr">
              <a:buNone/>
            </a:pPr>
            <a:r>
              <a:rPr lang="en-US" sz="1600" dirty="0">
                <a:solidFill>
                  <a:srgbClr val="AABBCC"/>
                </a:solidFill>
                <a:latin typeface="Calibri" pitchFamily="34" charset="0"/>
                <a:ea typeface="Calibri" pitchFamily="34" charset="-122"/>
                <a:cs typeface="Calibri" pitchFamily="34" charset="-120"/>
              </a:rPr>
              <a:t>Mary Ann Drosnock, DrHSc  |  Head of Clinical Affairs, Healthmark Industries, a Getinge company</a:t>
            </a:r>
            <a:endParaRPr lang="en-US" sz="1600" dirty="0"/>
          </a:p>
        </p:txBody>
      </p:sp>
      <p:sp>
        <p:nvSpPr>
          <p:cNvPr id="8" name="Text 6"/>
          <p:cNvSpPr/>
          <p:nvPr/>
        </p:nvSpPr>
        <p:spPr>
          <a:xfrm>
            <a:off x="457200" y="3145536"/>
            <a:ext cx="8229600" cy="365760"/>
          </a:xfrm>
          <a:prstGeom prst="rect">
            <a:avLst/>
          </a:prstGeom>
          <a:noFill/>
          <a:ln/>
        </p:spPr>
        <p:txBody>
          <a:bodyPr wrap="square" rtlCol="0" anchor="ctr"/>
          <a:lstStyle/>
          <a:p>
            <a:pPr marL="0" indent="0" algn="ctr">
              <a:buNone/>
            </a:pPr>
            <a:r>
              <a:rPr lang="en-US" sz="1600" dirty="0">
                <a:solidFill>
                  <a:srgbClr val="AABBCC"/>
                </a:solidFill>
                <a:latin typeface="Calibri" pitchFamily="34" charset="0"/>
                <a:ea typeface="Calibri" pitchFamily="34" charset="-122"/>
                <a:cs typeface="Calibri" pitchFamily="34" charset="-120"/>
              </a:rPr>
              <a:t>Co-chair: AAMI ST79  |  Former Co-chair: AAMI ST91</a:t>
            </a:r>
            <a:endParaRPr lang="en-US" sz="1600" dirty="0"/>
          </a:p>
        </p:txBody>
      </p:sp>
      <p:sp>
        <p:nvSpPr>
          <p:cNvPr id="9" name="Text 7"/>
          <p:cNvSpPr/>
          <p:nvPr/>
        </p:nvSpPr>
        <p:spPr>
          <a:xfrm>
            <a:off x="457200" y="4681728"/>
            <a:ext cx="8229600" cy="384048"/>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APIC 2026</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Faculty / Presenter Disclosure</a:t>
            </a:r>
            <a:endParaRPr lang="en-US" sz="2400" dirty="0"/>
          </a:p>
        </p:txBody>
      </p:sp>
      <p:sp>
        <p:nvSpPr>
          <p:cNvPr id="7" name="Shape 5"/>
          <p:cNvSpPr/>
          <p:nvPr/>
        </p:nvSpPr>
        <p:spPr>
          <a:xfrm>
            <a:off x="274320" y="777240"/>
            <a:ext cx="8595360" cy="2011680"/>
          </a:xfrm>
          <a:prstGeom prst="rect">
            <a:avLst/>
          </a:prstGeom>
          <a:solidFill>
            <a:srgbClr val="FEF3C7"/>
          </a:solidFill>
          <a:ln w="1905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457200" y="868680"/>
            <a:ext cx="8229600" cy="685800"/>
          </a:xfrm>
          <a:prstGeom prst="rect">
            <a:avLst/>
          </a:prstGeom>
          <a:noFill/>
          <a:ln/>
        </p:spPr>
        <p:txBody>
          <a:bodyPr wrap="square" rtlCol="0" anchor="ctr"/>
          <a:lstStyle/>
          <a:p>
            <a:pPr marL="0" indent="0">
              <a:buNone/>
            </a:pPr>
            <a:r>
              <a:rPr lang="en-US" b="1" dirty="0">
                <a:solidFill>
                  <a:srgbClr val="1A1A2E"/>
                </a:solidFill>
                <a:latin typeface="Calibri" pitchFamily="34" charset="0"/>
                <a:ea typeface="Calibri" pitchFamily="34" charset="-122"/>
                <a:cs typeface="Calibri" pitchFamily="34" charset="-120"/>
              </a:rPr>
              <a:t>Mary Ann Drosnock </a:t>
            </a:r>
            <a:r>
              <a:rPr lang="en-US" dirty="0">
                <a:solidFill>
                  <a:srgbClr val="1A1A2E"/>
                </a:solidFill>
                <a:latin typeface="Calibri" pitchFamily="34" charset="0"/>
                <a:ea typeface="Calibri" pitchFamily="34" charset="-122"/>
                <a:cs typeface="Calibri" pitchFamily="34" charset="-120"/>
              </a:rPr>
              <a:t>is an employee of Healthmark Industries, a Getinge company — a manufacturer and distributor of medical products related to device reprocessing.</a:t>
            </a:r>
            <a:endParaRPr lang="en-US" dirty="0"/>
          </a:p>
        </p:txBody>
      </p:sp>
      <p:sp>
        <p:nvSpPr>
          <p:cNvPr id="9" name="Text 7"/>
          <p:cNvSpPr/>
          <p:nvPr/>
        </p:nvSpPr>
        <p:spPr>
          <a:xfrm>
            <a:off x="457200" y="1819656"/>
            <a:ext cx="8229600" cy="685800"/>
          </a:xfrm>
          <a:prstGeom prst="rect">
            <a:avLst/>
          </a:prstGeom>
          <a:noFill/>
          <a:ln/>
        </p:spPr>
        <p:txBody>
          <a:bodyPr wrap="square" rtlCol="0" anchor="ctr"/>
          <a:lstStyle/>
          <a:p>
            <a:pPr marL="0" indent="0">
              <a:buNone/>
            </a:pPr>
            <a:r>
              <a:rPr lang="en-US" sz="1400" i="1" dirty="0">
                <a:solidFill>
                  <a:srgbClr val="64748B"/>
                </a:solidFill>
                <a:latin typeface="Calibri" pitchFamily="34" charset="0"/>
                <a:ea typeface="Calibri" pitchFamily="34" charset="-122"/>
                <a:cs typeface="Calibri" pitchFamily="34" charset="-120"/>
              </a:rPr>
              <a:t>All opinions are those of the presenter. This presentation is not intended as a training guide or product promotion. Before using any medical device, review all relevant package inserts with particular attention to indications, contraindications, warnings, precautions, and steps for use.</a:t>
            </a:r>
            <a:endParaRPr lang="en-US" sz="1400" dirty="0"/>
          </a:p>
        </p:txBody>
      </p:sp>
      <p:sp>
        <p:nvSpPr>
          <p:cNvPr id="10" name="Shape 8"/>
          <p:cNvSpPr/>
          <p:nvPr/>
        </p:nvSpPr>
        <p:spPr>
          <a:xfrm>
            <a:off x="274320" y="2907792"/>
            <a:ext cx="8595360" cy="1810512"/>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57200" y="2971800"/>
            <a:ext cx="8229600" cy="347472"/>
          </a:xfrm>
          <a:prstGeom prst="rect">
            <a:avLst/>
          </a:prstGeom>
          <a:noFill/>
          <a:ln/>
        </p:spPr>
        <p:txBody>
          <a:bodyPr wrap="square" rtlCol="0" anchor="ctr"/>
          <a:lstStyle/>
          <a:p>
            <a:pPr marL="0" indent="0">
              <a:buNone/>
            </a:pPr>
            <a:r>
              <a:rPr lang="en-US" sz="1500" b="1" dirty="0">
                <a:solidFill>
                  <a:srgbClr val="0D7377"/>
                </a:solidFill>
                <a:latin typeface="Calibri" pitchFamily="34" charset="0"/>
                <a:ea typeface="Calibri" pitchFamily="34" charset="-122"/>
                <a:cs typeface="Calibri" pitchFamily="34" charset="-120"/>
              </a:rPr>
              <a:t>Learning Objectives</a:t>
            </a:r>
            <a:endParaRPr lang="en-US" sz="1500" dirty="0"/>
          </a:p>
        </p:txBody>
      </p:sp>
      <p:sp>
        <p:nvSpPr>
          <p:cNvPr id="12" name="Text 10"/>
          <p:cNvSpPr/>
          <p:nvPr/>
        </p:nvSpPr>
        <p:spPr>
          <a:xfrm>
            <a:off x="548640" y="3346704"/>
            <a:ext cx="8229600" cy="1280160"/>
          </a:xfrm>
          <a:prstGeom prst="rect">
            <a:avLst/>
          </a:prstGeom>
          <a:noFill/>
          <a:ln/>
        </p:spPr>
        <p:txBody>
          <a:bodyPr wrap="square" rtlCol="0" anchor="ctr"/>
          <a:lstStyle/>
          <a:p>
            <a:pPr marL="0" indent="0">
              <a:buNone/>
            </a:pPr>
            <a:r>
              <a:rPr lang="en-US" sz="1600" dirty="0">
                <a:solidFill>
                  <a:srgbClr val="1A1A2E"/>
                </a:solidFill>
                <a:latin typeface="Calibri" pitchFamily="34" charset="0"/>
                <a:ea typeface="Calibri" pitchFamily="34" charset="-122"/>
                <a:cs typeface="Calibri" pitchFamily="34" charset="-120"/>
              </a:rPr>
              <a:t>• Discuss infection risks associated with endoscopy procedures</a:t>
            </a:r>
            <a:endParaRPr lang="en-US" sz="1600" dirty="0"/>
          </a:p>
          <a:p>
            <a:pPr marL="0" indent="0">
              <a:buNone/>
            </a:pPr>
            <a:r>
              <a:rPr lang="en-US" sz="1600" dirty="0">
                <a:solidFill>
                  <a:srgbClr val="1A1A2E"/>
                </a:solidFill>
                <a:latin typeface="Calibri" pitchFamily="34" charset="0"/>
                <a:ea typeface="Calibri" pitchFamily="34" charset="-122"/>
                <a:cs typeface="Calibri" pitchFamily="34" charset="-120"/>
              </a:rPr>
              <a:t>• Identify key steps within the High-Level Disinfection (HLD) process</a:t>
            </a:r>
            <a:endParaRPr lang="en-US" sz="1600" dirty="0"/>
          </a:p>
          <a:p>
            <a:pPr marL="0" indent="0">
              <a:buNone/>
            </a:pPr>
            <a:r>
              <a:rPr lang="en-US" sz="1600" dirty="0">
                <a:solidFill>
                  <a:srgbClr val="1A1A2E"/>
                </a:solidFill>
                <a:latin typeface="Calibri" pitchFamily="34" charset="0"/>
                <a:ea typeface="Calibri" pitchFamily="34" charset="-122"/>
                <a:cs typeface="Calibri" pitchFamily="34" charset="-120"/>
              </a:rPr>
              <a:t>• Review current standards: AAMI ST91, SGNA, AORN</a:t>
            </a:r>
            <a:endParaRPr lang="en-US" sz="1600" dirty="0"/>
          </a:p>
          <a:p>
            <a:pPr marL="0" indent="0">
              <a:buNone/>
            </a:pPr>
            <a:r>
              <a:rPr lang="en-US" sz="1600" dirty="0">
                <a:solidFill>
                  <a:srgbClr val="1A1A2E"/>
                </a:solidFill>
                <a:latin typeface="Calibri" pitchFamily="34" charset="0"/>
                <a:ea typeface="Calibri" pitchFamily="34" charset="-122"/>
                <a:cs typeface="Calibri" pitchFamily="34" charset="-120"/>
              </a:rPr>
              <a:t>• Highlight why Infection Preventionists are vital to endoscopy patient safety</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ECA08-1A4B-D78D-C6FC-F6085BB246D4}"/>
            </a:ext>
          </a:extLst>
        </p:cNvPr>
        <p:cNvGrpSpPr/>
        <p:nvPr/>
      </p:nvGrpSpPr>
      <p:grpSpPr>
        <a:xfrm>
          <a:off x="0" y="0"/>
          <a:ext cx="0" cy="0"/>
          <a:chOff x="0" y="0"/>
          <a:chExt cx="0" cy="0"/>
        </a:xfrm>
      </p:grpSpPr>
      <p:pic>
        <p:nvPicPr>
          <p:cNvPr id="11" name="Content Placeholder 4">
            <a:extLst>
              <a:ext uri="{FF2B5EF4-FFF2-40B4-BE49-F238E27FC236}">
                <a16:creationId xmlns:a16="http://schemas.microsoft.com/office/drawing/2014/main" id="{B99B6496-526E-A074-DC8F-E1B617BBAD76}"/>
              </a:ext>
            </a:extLst>
          </p:cNvPr>
          <p:cNvPicPr>
            <a:picLocks noChangeAspect="1"/>
          </p:cNvPicPr>
          <p:nvPr/>
        </p:nvPicPr>
        <p:blipFill>
          <a:blip r:embed="rId2"/>
          <a:stretch/>
        </p:blipFill>
        <p:spPr>
          <a:xfrm>
            <a:off x="4429019" y="3489549"/>
            <a:ext cx="4714981" cy="1532369"/>
          </a:xfrm>
          <a:prstGeom prst="rect">
            <a:avLst/>
          </a:prstGeom>
          <a:noFill/>
        </p:spPr>
      </p:pic>
      <p:sp>
        <p:nvSpPr>
          <p:cNvPr id="2" name="Title 1">
            <a:extLst>
              <a:ext uri="{FF2B5EF4-FFF2-40B4-BE49-F238E27FC236}">
                <a16:creationId xmlns:a16="http://schemas.microsoft.com/office/drawing/2014/main" id="{D7FD48DD-419D-2DDC-66A4-DB67847528E6}"/>
              </a:ext>
            </a:extLst>
          </p:cNvPr>
          <p:cNvSpPr>
            <a:spLocks noGrp="1"/>
          </p:cNvSpPr>
          <p:nvPr>
            <p:ph type="title"/>
          </p:nvPr>
        </p:nvSpPr>
        <p:spPr>
          <a:xfrm>
            <a:off x="-1495026" y="79119"/>
            <a:ext cx="8505000" cy="324000"/>
          </a:xfrm>
        </p:spPr>
        <p:txBody>
          <a:bodyPr/>
          <a:lstStyle/>
          <a:p>
            <a:r>
              <a:rPr lang="en-US" b="1" dirty="0">
                <a:latin typeface="+mn-lt"/>
              </a:rPr>
              <a:t>Healthmark Academy</a:t>
            </a:r>
          </a:p>
        </p:txBody>
      </p:sp>
      <p:sp>
        <p:nvSpPr>
          <p:cNvPr id="4" name="Content Placeholder 3">
            <a:extLst>
              <a:ext uri="{FF2B5EF4-FFF2-40B4-BE49-F238E27FC236}">
                <a16:creationId xmlns:a16="http://schemas.microsoft.com/office/drawing/2014/main" id="{E1B3F724-748F-91A9-C847-FF0A91A09F6A}"/>
              </a:ext>
            </a:extLst>
          </p:cNvPr>
          <p:cNvSpPr>
            <a:spLocks noGrp="1"/>
          </p:cNvSpPr>
          <p:nvPr>
            <p:ph idx="1"/>
          </p:nvPr>
        </p:nvSpPr>
        <p:spPr>
          <a:xfrm>
            <a:off x="348569" y="886361"/>
            <a:ext cx="4684069" cy="3259611"/>
          </a:xfrm>
        </p:spPr>
        <p:txBody>
          <a:bodyPr/>
          <a:lstStyle/>
          <a:p>
            <a:pPr marL="0" indent="0">
              <a:buNone/>
            </a:pPr>
            <a:r>
              <a:rPr lang="en-US" sz="2000" dirty="0"/>
              <a:t>To get started and to get your CE certificate at the end of the presentation:</a:t>
            </a:r>
          </a:p>
          <a:p>
            <a:pPr marL="257175" indent="-257175">
              <a:buFont typeface="+mj-lt"/>
              <a:buAutoNum type="arabicPeriod"/>
            </a:pPr>
            <a:r>
              <a:rPr lang="en-US" sz="2000" dirty="0"/>
              <a:t>Go to: </a:t>
            </a:r>
            <a:r>
              <a:rPr lang="en-US" sz="2000" u="sng" dirty="0">
                <a:solidFill>
                  <a:schemeClr val="accent1"/>
                </a:solidFill>
              </a:rPr>
              <a:t>academy.hmark.com</a:t>
            </a:r>
            <a:r>
              <a:rPr lang="en-US" sz="2000" dirty="0">
                <a:solidFill>
                  <a:schemeClr val="accent1"/>
                </a:solidFill>
              </a:rPr>
              <a:t> </a:t>
            </a:r>
            <a:r>
              <a:rPr lang="en-US" sz="2000" dirty="0"/>
              <a:t>or scan the QR code</a:t>
            </a:r>
          </a:p>
          <a:p>
            <a:pPr marL="257175" indent="-257175">
              <a:buFont typeface="+mj-lt"/>
              <a:buAutoNum type="arabicPeriod"/>
            </a:pPr>
            <a:r>
              <a:rPr lang="en-US" sz="2000" dirty="0"/>
              <a:t>“Log In” to your account or “Create Account”</a:t>
            </a:r>
          </a:p>
        </p:txBody>
      </p:sp>
      <p:sp>
        <p:nvSpPr>
          <p:cNvPr id="7" name="Arrow: Right 6">
            <a:extLst>
              <a:ext uri="{FF2B5EF4-FFF2-40B4-BE49-F238E27FC236}">
                <a16:creationId xmlns:a16="http://schemas.microsoft.com/office/drawing/2014/main" id="{37A4C855-71EA-9F57-8F64-8884C7AC46E5}"/>
              </a:ext>
            </a:extLst>
          </p:cNvPr>
          <p:cNvSpPr/>
          <p:nvPr/>
        </p:nvSpPr>
        <p:spPr>
          <a:xfrm>
            <a:off x="4609782" y="1987352"/>
            <a:ext cx="1104670" cy="777875"/>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3E8E1C19-BBBD-3339-C161-6DFBCA9B11A6}"/>
              </a:ext>
            </a:extLst>
          </p:cNvPr>
          <p:cNvPicPr>
            <a:picLocks noChangeAspect="1"/>
          </p:cNvPicPr>
          <p:nvPr/>
        </p:nvPicPr>
        <p:blipFill>
          <a:blip r:embed="rId3"/>
          <a:stretch>
            <a:fillRect/>
          </a:stretch>
        </p:blipFill>
        <p:spPr>
          <a:xfrm>
            <a:off x="1896467" y="2738117"/>
            <a:ext cx="2085418" cy="2243343"/>
          </a:xfrm>
          <a:prstGeom prst="rect">
            <a:avLst/>
          </a:prstGeom>
        </p:spPr>
      </p:pic>
      <p:sp>
        <p:nvSpPr>
          <p:cNvPr id="10" name="Oval 9">
            <a:extLst>
              <a:ext uri="{FF2B5EF4-FFF2-40B4-BE49-F238E27FC236}">
                <a16:creationId xmlns:a16="http://schemas.microsoft.com/office/drawing/2014/main" id="{003A70F1-B544-F126-B9A3-A3EEF48C592F}"/>
              </a:ext>
            </a:extLst>
          </p:cNvPr>
          <p:cNvSpPr/>
          <p:nvPr/>
        </p:nvSpPr>
        <p:spPr>
          <a:xfrm>
            <a:off x="1785418" y="3730828"/>
            <a:ext cx="2413591" cy="526311"/>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A qr code on a white background&#10;&#10;Description automatically generated">
            <a:extLst>
              <a:ext uri="{FF2B5EF4-FFF2-40B4-BE49-F238E27FC236}">
                <a16:creationId xmlns:a16="http://schemas.microsoft.com/office/drawing/2014/main" id="{8CB122A9-F19F-6773-ADED-76C174C1955E}"/>
              </a:ext>
            </a:extLst>
          </p:cNvPr>
          <p:cNvPicPr>
            <a:picLocks noChangeAspect="1"/>
          </p:cNvPicPr>
          <p:nvPr/>
        </p:nvPicPr>
        <p:blipFill>
          <a:blip r:embed="rId4">
            <a:extLst>
              <a:ext uri="{28A0092B-C50C-407E-A947-70E740481C1C}">
                <a14:useLocalDpi xmlns:a14="http://schemas.microsoft.com/office/drawing/2010/main" val="0"/>
              </a:ext>
            </a:extLst>
          </a:blip>
          <a:srcRect l="10994" b="11827"/>
          <a:stretch/>
        </p:blipFill>
        <p:spPr>
          <a:xfrm>
            <a:off x="5954555" y="177173"/>
            <a:ext cx="3183751" cy="3153931"/>
          </a:xfrm>
          <a:prstGeom prst="rect">
            <a:avLst/>
          </a:prstGeom>
        </p:spPr>
      </p:pic>
    </p:spTree>
    <p:extLst>
      <p:ext uri="{BB962C8B-B14F-4D97-AF65-F5344CB8AC3E}">
        <p14:creationId xmlns:p14="http://schemas.microsoft.com/office/powerpoint/2010/main" val="2937091788"/>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Post-Endoscopic Infection Risk — Johns Hopkins Data</a:t>
            </a:r>
            <a:endParaRPr lang="en-US" sz="2400" dirty="0"/>
          </a:p>
        </p:txBody>
      </p:sp>
      <p:sp>
        <p:nvSpPr>
          <p:cNvPr id="7" name="Shape 5"/>
          <p:cNvSpPr/>
          <p:nvPr/>
        </p:nvSpPr>
        <p:spPr>
          <a:xfrm>
            <a:off x="182880" y="749808"/>
            <a:ext cx="2834640" cy="2103120"/>
          </a:xfrm>
          <a:prstGeom prst="rect">
            <a:avLst/>
          </a:prstGeom>
          <a:solidFill>
            <a:srgbClr val="0D7377"/>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804672"/>
            <a:ext cx="2651760" cy="45720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Screening Colonoscopy</a:t>
            </a:r>
            <a:endParaRPr lang="en-US" sz="1200" dirty="0"/>
          </a:p>
        </p:txBody>
      </p:sp>
      <p:sp>
        <p:nvSpPr>
          <p:cNvPr id="9" name="Text 7"/>
          <p:cNvSpPr/>
          <p:nvPr/>
        </p:nvSpPr>
        <p:spPr>
          <a:xfrm>
            <a:off x="274320" y="1261872"/>
            <a:ext cx="2651760" cy="777240"/>
          </a:xfrm>
          <a:prstGeom prst="rect">
            <a:avLst/>
          </a:prstGeom>
          <a:noFill/>
          <a:ln/>
        </p:spPr>
        <p:txBody>
          <a:bodyPr wrap="square"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1 in 250</a:t>
            </a:r>
            <a:endParaRPr lang="en-US" sz="3200" dirty="0"/>
          </a:p>
        </p:txBody>
      </p:sp>
      <p:sp>
        <p:nvSpPr>
          <p:cNvPr id="10" name="Text 8"/>
          <p:cNvSpPr/>
          <p:nvPr/>
        </p:nvSpPr>
        <p:spPr>
          <a:xfrm>
            <a:off x="274320" y="2029968"/>
            <a:ext cx="2651760" cy="640080"/>
          </a:xfrm>
          <a:prstGeom prst="rect">
            <a:avLst/>
          </a:prstGeom>
          <a:noFill/>
          <a:ln/>
        </p:spPr>
        <p:txBody>
          <a:bodyPr wrap="square" rtlCol="0" anchor="ctr"/>
          <a:lstStyle/>
          <a:p>
            <a:pPr marL="0" indent="0" algn="ctr">
              <a:buNone/>
            </a:pPr>
            <a:r>
              <a:rPr lang="en-US" sz="1100" dirty="0">
                <a:solidFill>
                  <a:srgbClr val="CCDDDD"/>
                </a:solidFill>
                <a:latin typeface="Calibri" pitchFamily="34" charset="0"/>
                <a:ea typeface="Calibri" pitchFamily="34" charset="-122"/>
                <a:cs typeface="Calibri" pitchFamily="34" charset="-120"/>
              </a:rPr>
              <a:t>30-day readmissions</a:t>
            </a:r>
            <a:endParaRPr lang="en-US" sz="1100" dirty="0"/>
          </a:p>
          <a:p>
            <a:pPr marL="0" indent="0" algn="ctr">
              <a:buNone/>
            </a:pPr>
            <a:r>
              <a:rPr lang="en-US" sz="1100" dirty="0">
                <a:solidFill>
                  <a:srgbClr val="CCDDDD"/>
                </a:solidFill>
                <a:latin typeface="Calibri" pitchFamily="34" charset="0"/>
                <a:ea typeface="Calibri" pitchFamily="34" charset="-122"/>
                <a:cs typeface="Calibri" pitchFamily="34" charset="-120"/>
              </a:rPr>
              <a:t>due to infection</a:t>
            </a:r>
            <a:endParaRPr lang="en-US" sz="1100" dirty="0"/>
          </a:p>
        </p:txBody>
      </p:sp>
      <p:sp>
        <p:nvSpPr>
          <p:cNvPr id="11" name="Shape 9"/>
          <p:cNvSpPr/>
          <p:nvPr/>
        </p:nvSpPr>
        <p:spPr>
          <a:xfrm>
            <a:off x="3127248" y="749808"/>
            <a:ext cx="2834640" cy="2103120"/>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2" name="Text 10"/>
          <p:cNvSpPr/>
          <p:nvPr/>
        </p:nvSpPr>
        <p:spPr>
          <a:xfrm>
            <a:off x="3218688" y="804672"/>
            <a:ext cx="2651760" cy="45720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Non-Screening Colonoscopy</a:t>
            </a:r>
            <a:endParaRPr lang="en-US" sz="1200" dirty="0"/>
          </a:p>
        </p:txBody>
      </p:sp>
      <p:sp>
        <p:nvSpPr>
          <p:cNvPr id="13" name="Text 11"/>
          <p:cNvSpPr/>
          <p:nvPr/>
        </p:nvSpPr>
        <p:spPr>
          <a:xfrm>
            <a:off x="3218688" y="1261872"/>
            <a:ext cx="2651760" cy="777240"/>
          </a:xfrm>
          <a:prstGeom prst="rect">
            <a:avLst/>
          </a:prstGeom>
          <a:noFill/>
          <a:ln/>
        </p:spPr>
        <p:txBody>
          <a:bodyPr wrap="square"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1 in 185</a:t>
            </a:r>
            <a:endParaRPr lang="en-US" sz="3200" dirty="0"/>
          </a:p>
        </p:txBody>
      </p:sp>
      <p:sp>
        <p:nvSpPr>
          <p:cNvPr id="14" name="Text 12"/>
          <p:cNvSpPr/>
          <p:nvPr/>
        </p:nvSpPr>
        <p:spPr>
          <a:xfrm>
            <a:off x="3218688" y="2029968"/>
            <a:ext cx="2651760" cy="640080"/>
          </a:xfrm>
          <a:prstGeom prst="rect">
            <a:avLst/>
          </a:prstGeom>
          <a:noFill/>
          <a:ln/>
        </p:spPr>
        <p:txBody>
          <a:bodyPr wrap="square" rtlCol="0" anchor="ctr"/>
          <a:lstStyle/>
          <a:p>
            <a:pPr marL="0" indent="0" algn="ctr">
              <a:buNone/>
            </a:pPr>
            <a:r>
              <a:rPr lang="en-US" sz="1100" dirty="0">
                <a:solidFill>
                  <a:srgbClr val="CCDDDD"/>
                </a:solidFill>
                <a:latin typeface="Calibri" pitchFamily="34" charset="0"/>
                <a:ea typeface="Calibri" pitchFamily="34" charset="-122"/>
                <a:cs typeface="Calibri" pitchFamily="34" charset="-120"/>
              </a:rPr>
              <a:t>30-day readmissions</a:t>
            </a:r>
            <a:endParaRPr lang="en-US" sz="1100" dirty="0"/>
          </a:p>
          <a:p>
            <a:pPr marL="0" indent="0" algn="ctr">
              <a:buNone/>
            </a:pPr>
            <a:r>
              <a:rPr lang="en-US" sz="1100" dirty="0">
                <a:solidFill>
                  <a:srgbClr val="CCDDDD"/>
                </a:solidFill>
                <a:latin typeface="Calibri" pitchFamily="34" charset="0"/>
                <a:ea typeface="Calibri" pitchFamily="34" charset="-122"/>
                <a:cs typeface="Calibri" pitchFamily="34" charset="-120"/>
              </a:rPr>
              <a:t>due to infection</a:t>
            </a:r>
            <a:endParaRPr lang="en-US" sz="1100" dirty="0"/>
          </a:p>
        </p:txBody>
      </p:sp>
      <p:sp>
        <p:nvSpPr>
          <p:cNvPr id="15" name="Shape 13"/>
          <p:cNvSpPr/>
          <p:nvPr/>
        </p:nvSpPr>
        <p:spPr>
          <a:xfrm>
            <a:off x="6071616" y="749808"/>
            <a:ext cx="2834640" cy="2103120"/>
          </a:xfrm>
          <a:prstGeom prst="rect">
            <a:avLst/>
          </a:prstGeom>
          <a:solidFill>
            <a:srgbClr val="C0392B"/>
          </a:solidFill>
          <a:ln w="12700">
            <a:solidFill>
              <a:srgbClr val="C0392B"/>
            </a:solidFill>
            <a:prstDash val="solid"/>
          </a:ln>
          <a:effectLst>
            <a:outerShdw blurRad="76200" dist="38100" dir="8100000" algn="bl" rotWithShape="0">
              <a:srgbClr val="000000">
                <a:alpha val="12000"/>
              </a:srgbClr>
            </a:outerShdw>
          </a:effectLst>
        </p:spPr>
        <p:txBody>
          <a:bodyPr/>
          <a:lstStyle/>
          <a:p>
            <a:endParaRPr lang="en-US"/>
          </a:p>
        </p:txBody>
      </p:sp>
      <p:sp>
        <p:nvSpPr>
          <p:cNvPr id="16" name="Text 14"/>
          <p:cNvSpPr/>
          <p:nvPr/>
        </p:nvSpPr>
        <p:spPr>
          <a:xfrm>
            <a:off x="6163056" y="804672"/>
            <a:ext cx="2651760" cy="45720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Upper Endoscopy (EGD)</a:t>
            </a:r>
            <a:endParaRPr lang="en-US" sz="1200" dirty="0"/>
          </a:p>
        </p:txBody>
      </p:sp>
      <p:sp>
        <p:nvSpPr>
          <p:cNvPr id="17" name="Text 15"/>
          <p:cNvSpPr/>
          <p:nvPr/>
        </p:nvSpPr>
        <p:spPr>
          <a:xfrm>
            <a:off x="6163056" y="1261872"/>
            <a:ext cx="2651760" cy="777240"/>
          </a:xfrm>
          <a:prstGeom prst="rect">
            <a:avLst/>
          </a:prstGeom>
          <a:noFill/>
          <a:ln/>
        </p:spPr>
        <p:txBody>
          <a:bodyPr wrap="square"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1 in 91</a:t>
            </a:r>
            <a:endParaRPr lang="en-US" sz="3200" dirty="0"/>
          </a:p>
        </p:txBody>
      </p:sp>
      <p:sp>
        <p:nvSpPr>
          <p:cNvPr id="18" name="Text 16"/>
          <p:cNvSpPr/>
          <p:nvPr/>
        </p:nvSpPr>
        <p:spPr>
          <a:xfrm>
            <a:off x="6163056" y="2029968"/>
            <a:ext cx="2651760" cy="640080"/>
          </a:xfrm>
          <a:prstGeom prst="rect">
            <a:avLst/>
          </a:prstGeom>
          <a:noFill/>
          <a:ln/>
        </p:spPr>
        <p:txBody>
          <a:bodyPr wrap="square" rtlCol="0" anchor="ctr"/>
          <a:lstStyle/>
          <a:p>
            <a:pPr marL="0" indent="0" algn="ctr">
              <a:buNone/>
            </a:pPr>
            <a:r>
              <a:rPr lang="en-US" sz="1100" dirty="0">
                <a:solidFill>
                  <a:srgbClr val="CCDDDD"/>
                </a:solidFill>
                <a:latin typeface="Calibri" pitchFamily="34" charset="0"/>
                <a:ea typeface="Calibri" pitchFamily="34" charset="-122"/>
                <a:cs typeface="Calibri" pitchFamily="34" charset="-120"/>
              </a:rPr>
              <a:t>30-day readmissions</a:t>
            </a:r>
            <a:endParaRPr lang="en-US" sz="1100" dirty="0"/>
          </a:p>
          <a:p>
            <a:pPr marL="0" indent="0" algn="ctr">
              <a:buNone/>
            </a:pPr>
            <a:r>
              <a:rPr lang="en-US" sz="1100" dirty="0">
                <a:solidFill>
                  <a:srgbClr val="CCDDDD"/>
                </a:solidFill>
                <a:latin typeface="Calibri" pitchFamily="34" charset="0"/>
                <a:ea typeface="Calibri" pitchFamily="34" charset="-122"/>
                <a:cs typeface="Calibri" pitchFamily="34" charset="-120"/>
              </a:rPr>
              <a:t>due to infection</a:t>
            </a:r>
            <a:endParaRPr lang="en-US" sz="1100" dirty="0"/>
          </a:p>
        </p:txBody>
      </p:sp>
      <p:sp>
        <p:nvSpPr>
          <p:cNvPr id="19" name="Text 17"/>
          <p:cNvSpPr/>
          <p:nvPr/>
        </p:nvSpPr>
        <p:spPr>
          <a:xfrm>
            <a:off x="274320" y="2926080"/>
            <a:ext cx="8229600" cy="274320"/>
          </a:xfrm>
          <a:prstGeom prst="rect">
            <a:avLst/>
          </a:prstGeom>
          <a:noFill/>
          <a:ln/>
        </p:spPr>
        <p:txBody>
          <a:bodyPr wrap="square"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Source: Wang P, et al. Gut. 2018;67(9):1626-1636</a:t>
            </a:r>
            <a:endParaRPr lang="en-US" sz="1000" dirty="0"/>
          </a:p>
        </p:txBody>
      </p:sp>
      <p:sp>
        <p:nvSpPr>
          <p:cNvPr id="20" name="Text 18"/>
          <p:cNvSpPr/>
          <p:nvPr/>
        </p:nvSpPr>
        <p:spPr>
          <a:xfrm>
            <a:off x="274320" y="3246120"/>
            <a:ext cx="8229600" cy="320040"/>
          </a:xfrm>
          <a:prstGeom prst="rect">
            <a:avLst/>
          </a:prstGeom>
          <a:noFill/>
          <a:ln/>
        </p:spPr>
        <p:txBody>
          <a:bodyPr wrap="square" rtlCol="0" anchor="ctr"/>
          <a:lstStyle/>
          <a:p>
            <a:pPr marL="0" indent="0">
              <a:buNone/>
            </a:pPr>
            <a:r>
              <a:rPr lang="en-US" sz="1400" b="1" dirty="0">
                <a:solidFill>
                  <a:srgbClr val="1B2E4B"/>
                </a:solidFill>
                <a:latin typeface="Calibri" pitchFamily="34" charset="0"/>
                <a:ea typeface="Calibri" pitchFamily="34" charset="-122"/>
                <a:cs typeface="Calibri" pitchFamily="34" charset="-120"/>
              </a:rPr>
              <a:t>Top Causative Organisms</a:t>
            </a:r>
            <a:endParaRPr lang="en-US" sz="1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274320" y="3611880"/>
          <a:ext cx="8503920" cy="1554480"/>
        </p:xfrm>
        <a:graphic>
          <a:graphicData uri="http://schemas.openxmlformats.org/drawingml/2006/table">
            <a:tbl>
              <a:tblPr/>
              <a:tblGrid>
                <a:gridCol w="4114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19050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Organism</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1B2E4B"/>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Colonoscopy</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1B2E4B"/>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EGD</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1B2E4B"/>
                    </a:solidFill>
                  </a:tcPr>
                </a:tc>
                <a:extLst>
                  <a:ext uri="{0D108BD9-81ED-4DB2-BD59-A6C34878D82A}">
                    <a16:rowId xmlns:a16="http://schemas.microsoft.com/office/drawing/2014/main" val="10000"/>
                  </a:ext>
                </a:extLst>
              </a:tr>
              <a:tr h="190500">
                <a:tc>
                  <a:txBody>
                    <a:bodyPr/>
                    <a:lstStyle/>
                    <a:p>
                      <a:pPr marL="0" indent="0" algn="l">
                        <a:buNone/>
                      </a:pPr>
                      <a:r>
                        <a:rPr lang="en-US" sz="1100" dirty="0">
                          <a:solidFill>
                            <a:srgbClr val="1A1A2E"/>
                          </a:solidFill>
                          <a:latin typeface="Calibri" pitchFamily="34" charset="0"/>
                          <a:ea typeface="Calibri" pitchFamily="34" charset="-122"/>
                          <a:cs typeface="Calibri" pitchFamily="34" charset="-120"/>
                        </a:rPr>
                        <a:t>E. coli</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31%</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0500">
                <a:tc>
                  <a:txBody>
                    <a:bodyPr/>
                    <a:lstStyle/>
                    <a:p>
                      <a:pPr marL="0" indent="0" algn="l">
                        <a:buNone/>
                      </a:pPr>
                      <a:r>
                        <a:rPr lang="en-US" sz="1100" dirty="0">
                          <a:solidFill>
                            <a:srgbClr val="1A1A2E"/>
                          </a:solidFill>
                          <a:latin typeface="Calibri" pitchFamily="34" charset="0"/>
                          <a:ea typeface="Calibri" pitchFamily="34" charset="-122"/>
                          <a:cs typeface="Calibri" pitchFamily="34" charset="-120"/>
                        </a:rPr>
                        <a:t>Clostridium difficile</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21%</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16%</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extLst>
                  <a:ext uri="{0D108BD9-81ED-4DB2-BD59-A6C34878D82A}">
                    <a16:rowId xmlns:a16="http://schemas.microsoft.com/office/drawing/2014/main" val="10002"/>
                  </a:ext>
                </a:extLst>
              </a:tr>
              <a:tr h="190500">
                <a:tc>
                  <a:txBody>
                    <a:bodyPr/>
                    <a:lstStyle/>
                    <a:p>
                      <a:pPr marL="0" indent="0" algn="l">
                        <a:buNone/>
                      </a:pPr>
                      <a:r>
                        <a:rPr lang="en-US" sz="1100" dirty="0">
                          <a:solidFill>
                            <a:srgbClr val="1A1A2E"/>
                          </a:solidFill>
                          <a:latin typeface="Calibri" pitchFamily="34" charset="0"/>
                          <a:ea typeface="Calibri" pitchFamily="34" charset="-122"/>
                          <a:cs typeface="Calibri" pitchFamily="34" charset="-120"/>
                        </a:rPr>
                        <a:t>Staphylococcus spp.</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15%</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16%</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0500">
                <a:tc>
                  <a:txBody>
                    <a:bodyPr/>
                    <a:lstStyle/>
                    <a:p>
                      <a:pPr marL="0" indent="0" algn="l">
                        <a:buNone/>
                      </a:pPr>
                      <a:r>
                        <a:rPr lang="en-US" sz="1100" dirty="0">
                          <a:solidFill>
                            <a:srgbClr val="1A1A2E"/>
                          </a:solidFill>
                          <a:latin typeface="Calibri" pitchFamily="34" charset="0"/>
                          <a:ea typeface="Calibri" pitchFamily="34" charset="-122"/>
                          <a:cs typeface="Calibri" pitchFamily="34" charset="-120"/>
                        </a:rPr>
                        <a:t>Klebsiella pneumoniae</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E8EEF0"/>
                    </a:solidFill>
                  </a:tcPr>
                </a:tc>
                <a:extLst>
                  <a:ext uri="{0D108BD9-81ED-4DB2-BD59-A6C34878D82A}">
                    <a16:rowId xmlns:a16="http://schemas.microsoft.com/office/drawing/2014/main" val="10004"/>
                  </a:ext>
                </a:extLst>
              </a:tr>
              <a:tr h="190500">
                <a:tc>
                  <a:txBody>
                    <a:bodyPr/>
                    <a:lstStyle/>
                    <a:p>
                      <a:pPr marL="0" indent="0" algn="l">
                        <a:buNone/>
                      </a:pPr>
                      <a:r>
                        <a:rPr lang="en-US" sz="1100" dirty="0">
                          <a:solidFill>
                            <a:srgbClr val="1A1A2E"/>
                          </a:solidFill>
                          <a:latin typeface="Calibri" pitchFamily="34" charset="0"/>
                          <a:ea typeface="Calibri" pitchFamily="34" charset="-122"/>
                          <a:cs typeface="Calibri" pitchFamily="34" charset="-120"/>
                        </a:rPr>
                        <a:t>Pseudomonas aeruginosa</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A1A2E"/>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a:lnL w="6350" cap="flat" cmpd="sng" algn="ctr">
                      <a:solidFill>
                        <a:srgbClr val="E8EEF0"/>
                      </a:solidFill>
                      <a:prstDash val="solid"/>
                      <a:round/>
                      <a:headEnd type="none" w="med" len="med"/>
                      <a:tailEnd type="none" w="med" len="med"/>
                    </a:lnL>
                    <a:lnR w="6350" cap="flat" cmpd="sng" algn="ctr">
                      <a:solidFill>
                        <a:srgbClr val="E8EEF0"/>
                      </a:solidFill>
                      <a:prstDash val="solid"/>
                      <a:round/>
                      <a:headEnd type="none" w="med" len="med"/>
                      <a:tailEnd type="none" w="med" len="med"/>
                    </a:lnR>
                    <a:lnT w="6350" cap="flat" cmpd="sng" algn="ctr">
                      <a:solidFill>
                        <a:srgbClr val="E8EEF0"/>
                      </a:solidFill>
                      <a:prstDash val="solid"/>
                      <a:round/>
                      <a:headEnd type="none" w="med" len="med"/>
                      <a:tailEnd type="none" w="med" len="med"/>
                    </a:lnT>
                    <a:lnB w="6350" cap="flat" cmpd="sng" algn="ctr">
                      <a:solidFill>
                        <a:srgbClr val="E8EEF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Why IPs Are Vital to Endoscopy Safety</a:t>
            </a:r>
            <a:endParaRPr lang="en-US" sz="2400" dirty="0"/>
          </a:p>
        </p:txBody>
      </p:sp>
      <p:sp>
        <p:nvSpPr>
          <p:cNvPr id="7" name="Shape 5"/>
          <p:cNvSpPr/>
          <p:nvPr/>
        </p:nvSpPr>
        <p:spPr>
          <a:xfrm>
            <a:off x="182880" y="749808"/>
            <a:ext cx="2788920" cy="1828800"/>
          </a:xfrm>
          <a:prstGeom prst="rect">
            <a:avLst/>
          </a:prstGeom>
          <a:solidFill>
            <a:srgbClr val="D0ECEB"/>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84124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Infection Risk Mitigation</a:t>
            </a:r>
            <a:endParaRPr lang="en-US" sz="1200" dirty="0"/>
          </a:p>
        </p:txBody>
      </p:sp>
      <p:sp>
        <p:nvSpPr>
          <p:cNvPr id="9" name="Text 7"/>
          <p:cNvSpPr/>
          <p:nvPr/>
        </p:nvSpPr>
        <p:spPr>
          <a:xfrm>
            <a:off x="274320" y="129844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IPs develop and enforce protocols for reusable endoscopic equipment that directly contacts patients.</a:t>
            </a:r>
            <a:endParaRPr lang="en-US" sz="1100" dirty="0"/>
          </a:p>
        </p:txBody>
      </p:sp>
      <p:sp>
        <p:nvSpPr>
          <p:cNvPr id="10" name="Shape 8"/>
          <p:cNvSpPr/>
          <p:nvPr/>
        </p:nvSpPr>
        <p:spPr>
          <a:xfrm>
            <a:off x="3154680" y="749808"/>
            <a:ext cx="2788920" cy="1828800"/>
          </a:xfrm>
          <a:prstGeom prst="rect">
            <a:avLst/>
          </a:prstGeom>
          <a:solidFill>
            <a:srgbClr val="D0ECEB"/>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3246120" y="84124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Reprocessing Oversight</a:t>
            </a:r>
            <a:endParaRPr lang="en-US" sz="1200" dirty="0"/>
          </a:p>
        </p:txBody>
      </p:sp>
      <p:sp>
        <p:nvSpPr>
          <p:cNvPr id="12" name="Text 10"/>
          <p:cNvSpPr/>
          <p:nvPr/>
        </p:nvSpPr>
        <p:spPr>
          <a:xfrm>
            <a:off x="3246120" y="129844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Ensure proper cleaning, disinfection, and sterilization per best practices and regulatory guidelines.</a:t>
            </a:r>
            <a:endParaRPr lang="en-US" sz="1100" dirty="0"/>
          </a:p>
        </p:txBody>
      </p:sp>
      <p:sp>
        <p:nvSpPr>
          <p:cNvPr id="13" name="Shape 11"/>
          <p:cNvSpPr/>
          <p:nvPr/>
        </p:nvSpPr>
        <p:spPr>
          <a:xfrm>
            <a:off x="6126480" y="749808"/>
            <a:ext cx="2788920" cy="1828800"/>
          </a:xfrm>
          <a:prstGeom prst="rect">
            <a:avLst/>
          </a:prstGeom>
          <a:solidFill>
            <a:srgbClr val="D0ECEB"/>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4" name="Text 12"/>
          <p:cNvSpPr/>
          <p:nvPr/>
        </p:nvSpPr>
        <p:spPr>
          <a:xfrm>
            <a:off x="6217920" y="84124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Standards Compliance</a:t>
            </a:r>
            <a:endParaRPr lang="en-US" sz="1200" dirty="0"/>
          </a:p>
        </p:txBody>
      </p:sp>
      <p:sp>
        <p:nvSpPr>
          <p:cNvPr id="15" name="Text 13"/>
          <p:cNvSpPr/>
          <p:nvPr/>
        </p:nvSpPr>
        <p:spPr>
          <a:xfrm>
            <a:off x="6217920" y="129844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Help facilities meet CDC, FDA, SGNA, and AAMI requirements — reducing legal and accreditation risk.</a:t>
            </a:r>
            <a:endParaRPr lang="en-US" sz="1100" dirty="0"/>
          </a:p>
        </p:txBody>
      </p:sp>
      <p:sp>
        <p:nvSpPr>
          <p:cNvPr id="16" name="Shape 14"/>
          <p:cNvSpPr/>
          <p:nvPr/>
        </p:nvSpPr>
        <p:spPr>
          <a:xfrm>
            <a:off x="182880" y="2761488"/>
            <a:ext cx="2788920" cy="1828800"/>
          </a:xfrm>
          <a:prstGeom prst="rect">
            <a:avLst/>
          </a:prstGeom>
          <a:solidFill>
            <a:srgbClr val="FEF3C7"/>
          </a:solidFill>
          <a:ln w="1270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7" name="Text 15"/>
          <p:cNvSpPr/>
          <p:nvPr/>
        </p:nvSpPr>
        <p:spPr>
          <a:xfrm>
            <a:off x="274320" y="285292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Education &amp; Training</a:t>
            </a:r>
            <a:endParaRPr lang="en-US" sz="1200" dirty="0"/>
          </a:p>
        </p:txBody>
      </p:sp>
      <p:sp>
        <p:nvSpPr>
          <p:cNvPr id="18" name="Text 16"/>
          <p:cNvSpPr/>
          <p:nvPr/>
        </p:nvSpPr>
        <p:spPr>
          <a:xfrm>
            <a:off x="274320" y="331012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Provide ongoing staff training on aseptic technique, equipment handling, and updated infection control.</a:t>
            </a:r>
            <a:endParaRPr lang="en-US" sz="1100" dirty="0"/>
          </a:p>
        </p:txBody>
      </p:sp>
      <p:sp>
        <p:nvSpPr>
          <p:cNvPr id="19" name="Shape 17"/>
          <p:cNvSpPr/>
          <p:nvPr/>
        </p:nvSpPr>
        <p:spPr>
          <a:xfrm>
            <a:off x="3154680" y="2761488"/>
            <a:ext cx="2788920" cy="1828800"/>
          </a:xfrm>
          <a:prstGeom prst="rect">
            <a:avLst/>
          </a:prstGeom>
          <a:solidFill>
            <a:srgbClr val="FEF3C7"/>
          </a:solidFill>
          <a:ln w="1270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20" name="Text 18"/>
          <p:cNvSpPr/>
          <p:nvPr/>
        </p:nvSpPr>
        <p:spPr>
          <a:xfrm>
            <a:off x="3246120" y="285292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Surveillance &amp; Monitoring</a:t>
            </a:r>
            <a:endParaRPr lang="en-US" sz="1200" dirty="0"/>
          </a:p>
        </p:txBody>
      </p:sp>
      <p:sp>
        <p:nvSpPr>
          <p:cNvPr id="21" name="Text 19"/>
          <p:cNvSpPr/>
          <p:nvPr/>
        </p:nvSpPr>
        <p:spPr>
          <a:xfrm>
            <a:off x="3246120" y="331012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Conduct routine monitoring to identify lapses — enabling continuous quality improvement.</a:t>
            </a:r>
            <a:endParaRPr lang="en-US" sz="1100" dirty="0"/>
          </a:p>
        </p:txBody>
      </p:sp>
      <p:sp>
        <p:nvSpPr>
          <p:cNvPr id="22" name="Shape 20"/>
          <p:cNvSpPr/>
          <p:nvPr/>
        </p:nvSpPr>
        <p:spPr>
          <a:xfrm>
            <a:off x="6126480" y="2761488"/>
            <a:ext cx="2788920" cy="1828800"/>
          </a:xfrm>
          <a:prstGeom prst="rect">
            <a:avLst/>
          </a:prstGeom>
          <a:solidFill>
            <a:srgbClr val="FEF3C7"/>
          </a:solidFill>
          <a:ln w="1270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23" name="Text 21"/>
          <p:cNvSpPr/>
          <p:nvPr/>
        </p:nvSpPr>
        <p:spPr>
          <a:xfrm>
            <a:off x="6217920" y="2852928"/>
            <a:ext cx="2606040" cy="438912"/>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Cross-Department Collaboration</a:t>
            </a:r>
            <a:endParaRPr lang="en-US" sz="1200" dirty="0"/>
          </a:p>
        </p:txBody>
      </p:sp>
      <p:sp>
        <p:nvSpPr>
          <p:cNvPr id="24" name="Text 22"/>
          <p:cNvSpPr/>
          <p:nvPr/>
        </p:nvSpPr>
        <p:spPr>
          <a:xfrm>
            <a:off x="6217920" y="3310128"/>
            <a:ext cx="2606040" cy="118872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Work with clinical, cleaning, and maintenance teams for a unified endoscopy infection prevention approach.</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1B2E4B"/>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0D7377"/>
          </a:solidFill>
          <a:ln w="12700">
            <a:solidFill>
              <a:srgbClr val="0D7377"/>
            </a:solidFill>
            <a:prstDash val="solid"/>
          </a:ln>
        </p:spPr>
        <p:txBody>
          <a:bodyPr/>
          <a:lstStyle/>
          <a:p>
            <a:endParaRPr lang="en-US"/>
          </a:p>
        </p:txBody>
      </p:sp>
      <p:sp>
        <p:nvSpPr>
          <p:cNvPr id="3" name="Text 1"/>
          <p:cNvSpPr/>
          <p:nvPr/>
        </p:nvSpPr>
        <p:spPr>
          <a:xfrm>
            <a:off x="457200" y="1325880"/>
            <a:ext cx="8229600" cy="1188720"/>
          </a:xfrm>
          <a:prstGeom prst="rect">
            <a:avLst/>
          </a:prstGeom>
          <a:noFill/>
          <a:ln/>
        </p:spPr>
        <p:txBody>
          <a:bodyPr wrap="square"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Endoscope Processing Standards</a:t>
            </a:r>
            <a:endParaRPr lang="en-US" sz="4000" dirty="0"/>
          </a:p>
        </p:txBody>
      </p:sp>
      <p:sp>
        <p:nvSpPr>
          <p:cNvPr id="4" name="Text 2"/>
          <p:cNvSpPr/>
          <p:nvPr/>
        </p:nvSpPr>
        <p:spPr>
          <a:xfrm>
            <a:off x="457200" y="2651760"/>
            <a:ext cx="8229600" cy="731520"/>
          </a:xfrm>
          <a:prstGeom prst="rect">
            <a:avLst/>
          </a:prstGeom>
          <a:noFill/>
          <a:ln/>
        </p:spPr>
        <p:txBody>
          <a:bodyPr wrap="square" rtlCol="0" anchor="ctr"/>
          <a:lstStyle/>
          <a:p>
            <a:pPr marL="0" indent="0" algn="ctr">
              <a:buNone/>
            </a:pPr>
            <a:r>
              <a:rPr lang="en-US" sz="2000" dirty="0">
                <a:solidFill>
                  <a:srgbClr val="14A098"/>
                </a:solidFill>
                <a:latin typeface="Calibri" pitchFamily="34" charset="0"/>
                <a:ea typeface="Calibri" pitchFamily="34" charset="-122"/>
                <a:cs typeface="Calibri" pitchFamily="34" charset="-120"/>
              </a:rPr>
              <a:t>What every IP needs to know</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AAMI ST91:2021 — Facility Design &amp; Transport Requirements</a:t>
            </a:r>
            <a:endParaRPr lang="en-US" sz="2400" dirty="0"/>
          </a:p>
        </p:txBody>
      </p:sp>
      <p:sp>
        <p:nvSpPr>
          <p:cNvPr id="7" name="Shape 5"/>
          <p:cNvSpPr/>
          <p:nvPr/>
        </p:nvSpPr>
        <p:spPr>
          <a:xfrm>
            <a:off x="182880" y="749808"/>
            <a:ext cx="4251960" cy="1901952"/>
          </a:xfrm>
          <a:prstGeom prst="rect">
            <a:avLst/>
          </a:prstGeom>
          <a:solidFill>
            <a:srgbClr val="D0ECEB"/>
          </a:solidFill>
          <a:ln w="1524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92608" y="841248"/>
            <a:ext cx="4023360" cy="384048"/>
          </a:xfrm>
          <a:prstGeom prst="rect">
            <a:avLst/>
          </a:prstGeom>
          <a:noFill/>
          <a:ln/>
        </p:spPr>
        <p:txBody>
          <a:bodyPr wrap="square" rtlCol="0" anchor="ctr"/>
          <a:lstStyle/>
          <a:p>
            <a:pPr marL="0" indent="0">
              <a:buNone/>
            </a:pPr>
            <a:r>
              <a:rPr lang="en-US" sz="1300" b="1" dirty="0">
                <a:solidFill>
                  <a:srgbClr val="1B2E4B"/>
                </a:solidFill>
                <a:latin typeface="Calibri" pitchFamily="34" charset="0"/>
                <a:ea typeface="Calibri" pitchFamily="34" charset="-122"/>
                <a:cs typeface="Calibri" pitchFamily="34" charset="-120"/>
              </a:rPr>
              <a:t>→  Strict Unidirectional Workflow</a:t>
            </a:r>
            <a:endParaRPr lang="en-US" sz="1300" dirty="0"/>
          </a:p>
        </p:txBody>
      </p:sp>
      <p:sp>
        <p:nvSpPr>
          <p:cNvPr id="9" name="Text 7"/>
          <p:cNvSpPr/>
          <p:nvPr/>
        </p:nvSpPr>
        <p:spPr>
          <a:xfrm>
            <a:off x="292608" y="1261872"/>
            <a:ext cx="4023360" cy="1298448"/>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Soiled scopes must travel in one direction — never crossing paths with clean or patient-ready scopes. This is the foundation of contamination prevention.</a:t>
            </a:r>
            <a:endParaRPr lang="en-US" sz="1100" dirty="0"/>
          </a:p>
        </p:txBody>
      </p:sp>
      <p:sp>
        <p:nvSpPr>
          <p:cNvPr id="10" name="Shape 8"/>
          <p:cNvSpPr/>
          <p:nvPr/>
        </p:nvSpPr>
        <p:spPr>
          <a:xfrm>
            <a:off x="4663440" y="749808"/>
            <a:ext cx="4251960" cy="1901952"/>
          </a:xfrm>
          <a:prstGeom prst="rect">
            <a:avLst/>
          </a:prstGeom>
          <a:solidFill>
            <a:srgbClr val="D0ECEB"/>
          </a:solidFill>
          <a:ln w="1524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773168" y="841248"/>
            <a:ext cx="4023360" cy="384048"/>
          </a:xfrm>
          <a:prstGeom prst="rect">
            <a:avLst/>
          </a:prstGeom>
          <a:noFill/>
          <a:ln/>
        </p:spPr>
        <p:txBody>
          <a:bodyPr wrap="square" rtlCol="0" anchor="ctr"/>
          <a:lstStyle/>
          <a:p>
            <a:pPr marL="0" indent="0">
              <a:buNone/>
            </a:pPr>
            <a:r>
              <a:rPr lang="en-US" sz="1300" b="1" dirty="0">
                <a:solidFill>
                  <a:srgbClr val="1B2E4B"/>
                </a:solidFill>
                <a:latin typeface="Calibri" pitchFamily="34" charset="0"/>
                <a:ea typeface="Calibri" pitchFamily="34" charset="-122"/>
                <a:cs typeface="Calibri" pitchFamily="34" charset="-120"/>
              </a:rPr>
              <a:t>🏛️  Preferred Two-Room Design</a:t>
            </a:r>
            <a:endParaRPr lang="en-US" sz="1300" dirty="0"/>
          </a:p>
        </p:txBody>
      </p:sp>
      <p:sp>
        <p:nvSpPr>
          <p:cNvPr id="12" name="Text 10"/>
          <p:cNvSpPr/>
          <p:nvPr/>
        </p:nvSpPr>
        <p:spPr>
          <a:xfrm>
            <a:off x="4773168" y="1261872"/>
            <a:ext cx="4023360" cy="1298448"/>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Dedicated decontamination room separated from clean processing. If single room: minimum 4 ft separation with barrier extending 4 ft above sink rim.</a:t>
            </a:r>
            <a:endParaRPr lang="en-US" sz="1150" dirty="0"/>
          </a:p>
        </p:txBody>
      </p:sp>
      <p:sp>
        <p:nvSpPr>
          <p:cNvPr id="13" name="Shape 11"/>
          <p:cNvSpPr/>
          <p:nvPr/>
        </p:nvSpPr>
        <p:spPr>
          <a:xfrm>
            <a:off x="182880" y="2761488"/>
            <a:ext cx="4251960" cy="1901952"/>
          </a:xfrm>
          <a:prstGeom prst="rect">
            <a:avLst/>
          </a:prstGeom>
          <a:solidFill>
            <a:srgbClr val="FEF3C7"/>
          </a:solidFill>
          <a:ln w="1524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4" name="Text 12"/>
          <p:cNvSpPr/>
          <p:nvPr/>
        </p:nvSpPr>
        <p:spPr>
          <a:xfrm>
            <a:off x="292608" y="2852928"/>
            <a:ext cx="4023360" cy="384048"/>
          </a:xfrm>
          <a:prstGeom prst="rect">
            <a:avLst/>
          </a:prstGeom>
          <a:noFill/>
          <a:ln/>
        </p:spPr>
        <p:txBody>
          <a:bodyPr wrap="square" rtlCol="0" anchor="ctr"/>
          <a:lstStyle/>
          <a:p>
            <a:pPr marL="0" indent="0">
              <a:buNone/>
            </a:pPr>
            <a:r>
              <a:rPr lang="en-US" sz="1300" b="1" dirty="0">
                <a:solidFill>
                  <a:srgbClr val="1B2E4B"/>
                </a:solidFill>
                <a:latin typeface="Calibri" pitchFamily="34" charset="0"/>
                <a:ea typeface="Calibri" pitchFamily="34" charset="-122"/>
                <a:cs typeface="Calibri" pitchFamily="34" charset="-120"/>
              </a:rPr>
              <a:t>📦  Transport of Soiled Scopes</a:t>
            </a:r>
            <a:endParaRPr lang="en-US" sz="1300" dirty="0"/>
          </a:p>
        </p:txBody>
      </p:sp>
      <p:sp>
        <p:nvSpPr>
          <p:cNvPr id="15" name="Text 13"/>
          <p:cNvSpPr/>
          <p:nvPr/>
        </p:nvSpPr>
        <p:spPr>
          <a:xfrm>
            <a:off x="292608" y="3273552"/>
            <a:ext cx="4023360" cy="1298448"/>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Biohazard-labeled container with leakproof sides, bottom, and puncture resistance. Keep scopes moist — but NOT submerged. Follow delayed reprocessing protocol if not processed immediately.</a:t>
            </a:r>
            <a:endParaRPr lang="en-US" sz="1150" dirty="0"/>
          </a:p>
        </p:txBody>
      </p:sp>
      <p:sp>
        <p:nvSpPr>
          <p:cNvPr id="16" name="Shape 14"/>
          <p:cNvSpPr/>
          <p:nvPr/>
        </p:nvSpPr>
        <p:spPr>
          <a:xfrm>
            <a:off x="4663440" y="2761488"/>
            <a:ext cx="4251960" cy="1901952"/>
          </a:xfrm>
          <a:prstGeom prst="rect">
            <a:avLst/>
          </a:prstGeom>
          <a:solidFill>
            <a:srgbClr val="FEF3C7"/>
          </a:solidFill>
          <a:ln w="1524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7" name="Text 15"/>
          <p:cNvSpPr/>
          <p:nvPr/>
        </p:nvSpPr>
        <p:spPr>
          <a:xfrm>
            <a:off x="4773168" y="2852928"/>
            <a:ext cx="4023360" cy="384048"/>
          </a:xfrm>
          <a:prstGeom prst="rect">
            <a:avLst/>
          </a:prstGeom>
          <a:noFill/>
          <a:ln/>
        </p:spPr>
        <p:txBody>
          <a:bodyPr wrap="square" rtlCol="0" anchor="ctr"/>
          <a:lstStyle/>
          <a:p>
            <a:pPr marL="0" indent="0">
              <a:buNone/>
            </a:pPr>
            <a:r>
              <a:rPr lang="en-US" sz="1300" b="1" dirty="0">
                <a:solidFill>
                  <a:srgbClr val="1B2E4B"/>
                </a:solidFill>
                <a:latin typeface="Calibri" pitchFamily="34" charset="0"/>
                <a:ea typeface="Calibri" pitchFamily="34" charset="-122"/>
                <a:cs typeface="Calibri" pitchFamily="34" charset="-120"/>
              </a:rPr>
              <a:t>✅  Transport Back to Patient Use</a:t>
            </a:r>
            <a:endParaRPr lang="en-US" sz="1300" dirty="0"/>
          </a:p>
        </p:txBody>
      </p:sp>
      <p:sp>
        <p:nvSpPr>
          <p:cNvPr id="18" name="Text 16"/>
          <p:cNvSpPr/>
          <p:nvPr/>
        </p:nvSpPr>
        <p:spPr>
          <a:xfrm>
            <a:off x="4773168" y="3273552"/>
            <a:ext cx="4023360" cy="1298448"/>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After reprocessing, transport in a closed container labeled clean. Reprocess transport containers per IFU. Handle all scopes with gloved hands at all times.</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AAMI ST91:2021 — Precleaning &amp; Leak Testing</a:t>
            </a:r>
            <a:endParaRPr lang="en-US" sz="2400" dirty="0"/>
          </a:p>
        </p:txBody>
      </p:sp>
      <p:sp>
        <p:nvSpPr>
          <p:cNvPr id="7" name="Shape 5"/>
          <p:cNvSpPr/>
          <p:nvPr/>
        </p:nvSpPr>
        <p:spPr>
          <a:xfrm>
            <a:off x="182880" y="749808"/>
            <a:ext cx="4206240" cy="3977640"/>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822960"/>
            <a:ext cx="4023360" cy="384048"/>
          </a:xfrm>
          <a:prstGeom prst="rect">
            <a:avLst/>
          </a:prstGeom>
          <a:noFill/>
          <a:ln/>
        </p:spPr>
        <p:txBody>
          <a:bodyPr wrap="square" rtlCol="0" anchor="ctr"/>
          <a:lstStyle/>
          <a:p>
            <a:pPr marL="0" indent="0">
              <a:buNone/>
            </a:pPr>
            <a:r>
              <a:rPr lang="en-US" sz="1500" b="1" dirty="0">
                <a:solidFill>
                  <a:srgbClr val="0D7377"/>
                </a:solidFill>
                <a:latin typeface="Calibri" pitchFamily="34" charset="0"/>
                <a:ea typeface="Calibri" pitchFamily="34" charset="-122"/>
                <a:cs typeface="Calibri" pitchFamily="34" charset="-120"/>
              </a:rPr>
              <a:t>🧹  Precleaning at Point-of-Use</a:t>
            </a:r>
            <a:endParaRPr lang="en-US" sz="1500" dirty="0"/>
          </a:p>
        </p:txBody>
      </p:sp>
      <p:sp>
        <p:nvSpPr>
          <p:cNvPr id="9" name="Text 7"/>
          <p:cNvSpPr/>
          <p:nvPr/>
        </p:nvSpPr>
        <p:spPr>
          <a:xfrm>
            <a:off x="320040" y="1261872"/>
            <a:ext cx="3977640" cy="320040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Begin immediately after scope removal — while still in the procedure room</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Wipe exterior with a single-use non-linting cloth</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Flush all channels with water or enzymatic detergent per IFU</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Note the time of precleaning and communicate to processing staff</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Bioburden begins drying and adhering within minutes — time is critical</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Follow delayed reprocessing protocol if transport is not immediate</a:t>
            </a:r>
            <a:endParaRPr lang="en-US" sz="1200" dirty="0"/>
          </a:p>
          <a:p>
            <a:pPr marL="0" indent="0">
              <a:buNone/>
            </a:pPr>
            <a:r>
              <a:rPr lang="en-US" sz="1200" b="1" dirty="0">
                <a:solidFill>
                  <a:srgbClr val="1A1A2E"/>
                </a:solidFill>
                <a:latin typeface="Calibri" pitchFamily="34" charset="0"/>
                <a:ea typeface="Calibri" pitchFamily="34" charset="-122"/>
                <a:cs typeface="Calibri" pitchFamily="34" charset="-120"/>
              </a:rPr>
              <a:t>• Single-use non-linting cloth is an ST91 and SGNA requirement — not optional</a:t>
            </a:r>
            <a:endParaRPr lang="en-US" sz="1200" dirty="0"/>
          </a:p>
        </p:txBody>
      </p:sp>
      <p:sp>
        <p:nvSpPr>
          <p:cNvPr id="10" name="Shape 8"/>
          <p:cNvSpPr/>
          <p:nvPr/>
        </p:nvSpPr>
        <p:spPr>
          <a:xfrm>
            <a:off x="4572000" y="749808"/>
            <a:ext cx="4389120" cy="3977640"/>
          </a:xfrm>
          <a:prstGeom prst="rect">
            <a:avLst/>
          </a:prstGeom>
          <a:solidFill>
            <a:srgbClr val="FEF3C7"/>
          </a:solidFill>
          <a:ln w="1905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663440" y="822960"/>
            <a:ext cx="4206240" cy="384048"/>
          </a:xfrm>
          <a:prstGeom prst="rect">
            <a:avLst/>
          </a:prstGeom>
          <a:noFill/>
          <a:ln/>
        </p:spPr>
        <p:txBody>
          <a:bodyPr wrap="square" rtlCol="0" anchor="ctr"/>
          <a:lstStyle/>
          <a:p>
            <a:pPr marL="0" indent="0">
              <a:buNone/>
            </a:pPr>
            <a:r>
              <a:rPr lang="en-US" sz="1500" b="1" dirty="0">
                <a:solidFill>
                  <a:srgbClr val="D97706"/>
                </a:solidFill>
                <a:latin typeface="Calibri" pitchFamily="34" charset="0"/>
                <a:ea typeface="Calibri" pitchFamily="34" charset="-122"/>
                <a:cs typeface="Calibri" pitchFamily="34" charset="-120"/>
              </a:rPr>
              <a:t>🔍  Leak Testing</a:t>
            </a:r>
            <a:endParaRPr lang="en-US" sz="1500" dirty="0"/>
          </a:p>
        </p:txBody>
      </p:sp>
      <p:sp>
        <p:nvSpPr>
          <p:cNvPr id="12" name="Text 10"/>
          <p:cNvSpPr/>
          <p:nvPr/>
        </p:nvSpPr>
        <p:spPr>
          <a:xfrm>
            <a:off x="4663440" y="1261872"/>
            <a:ext cx="4160520" cy="320040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Perform before submerging scope in any liquid — every cycle</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Minimum 60 seconds pressurized</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Test the leak tester itself each day it is used — verify pressure output</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Inspect all surfaces under water while pressurized for bubbles</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Scope that fails must be removed from service immediately</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Document: scope ID, date/time, tester ID, result</a:t>
            </a:r>
            <a:endParaRPr lang="en-US" sz="1200" dirty="0"/>
          </a:p>
          <a:p>
            <a:pPr marL="0" indent="0">
              <a:buNone/>
            </a:pPr>
            <a:r>
              <a:rPr lang="en-US" sz="1200" b="1" dirty="0">
                <a:solidFill>
                  <a:srgbClr val="1A1A2E"/>
                </a:solidFill>
                <a:latin typeface="Calibri" pitchFamily="34" charset="0"/>
                <a:ea typeface="Calibri" pitchFamily="34" charset="-122"/>
                <a:cs typeface="Calibri" pitchFamily="34" charset="-120"/>
              </a:rPr>
              <a:t>• IP Tip: Audit leak test logs regularly — a common compliance gap</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AAMI ST91:2021 — Manual Cleaning &amp; Cleaning Monitoring</a:t>
            </a:r>
            <a:endParaRPr lang="en-US" sz="2400" dirty="0"/>
          </a:p>
        </p:txBody>
      </p:sp>
      <p:sp>
        <p:nvSpPr>
          <p:cNvPr id="7" name="Shape 5"/>
          <p:cNvSpPr/>
          <p:nvPr/>
        </p:nvSpPr>
        <p:spPr>
          <a:xfrm>
            <a:off x="182880" y="749808"/>
            <a:ext cx="2816352" cy="411480"/>
          </a:xfrm>
          <a:prstGeom prst="rect">
            <a:avLst/>
          </a:prstGeom>
          <a:solidFill>
            <a:srgbClr val="1B2E4B"/>
          </a:solidFill>
          <a:ln w="12700">
            <a:solidFill>
              <a:srgbClr val="1B2E4B"/>
            </a:solidFill>
            <a:prstDash val="solid"/>
          </a:ln>
        </p:spPr>
        <p:txBody>
          <a:bodyPr/>
          <a:lstStyle/>
          <a:p>
            <a:endParaRPr lang="en-US"/>
          </a:p>
        </p:txBody>
      </p:sp>
      <p:sp>
        <p:nvSpPr>
          <p:cNvPr id="8" name="Text 6"/>
          <p:cNvSpPr/>
          <p:nvPr/>
        </p:nvSpPr>
        <p:spPr>
          <a:xfrm>
            <a:off x="256032" y="749808"/>
            <a:ext cx="2697480" cy="41148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Step 1: Detergent</a:t>
            </a:r>
            <a:endParaRPr lang="en-US" sz="1200" dirty="0"/>
          </a:p>
        </p:txBody>
      </p:sp>
      <p:sp>
        <p:nvSpPr>
          <p:cNvPr id="9" name="Shape 7"/>
          <p:cNvSpPr/>
          <p:nvPr/>
        </p:nvSpPr>
        <p:spPr>
          <a:xfrm>
            <a:off x="182880" y="1170432"/>
            <a:ext cx="2816352" cy="1261872"/>
          </a:xfrm>
          <a:prstGeom prst="rect">
            <a:avLst/>
          </a:prstGeom>
          <a:solidFill>
            <a:srgbClr val="F7FAFA"/>
          </a:solidFill>
          <a:ln w="12700">
            <a:solidFill>
              <a:srgbClr val="1B2E4B"/>
            </a:solidFill>
            <a:prstDash val="solid"/>
          </a:ln>
        </p:spPr>
        <p:txBody>
          <a:bodyPr/>
          <a:lstStyle/>
          <a:p>
            <a:endParaRPr lang="en-US"/>
          </a:p>
        </p:txBody>
      </p:sp>
      <p:sp>
        <p:nvSpPr>
          <p:cNvPr id="10" name="Text 8"/>
          <p:cNvSpPr/>
          <p:nvPr/>
        </p:nvSpPr>
        <p:spPr>
          <a:xfrm>
            <a:off x="274320" y="1207008"/>
            <a:ext cx="2633472"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Use chemically compatible detergents per mfr IFU. Prepare fresh solution — correct temperature and concentration every time.</a:t>
            </a:r>
            <a:endParaRPr lang="en-US" sz="1150" dirty="0"/>
          </a:p>
        </p:txBody>
      </p:sp>
      <p:sp>
        <p:nvSpPr>
          <p:cNvPr id="11" name="Shape 9"/>
          <p:cNvSpPr/>
          <p:nvPr/>
        </p:nvSpPr>
        <p:spPr>
          <a:xfrm>
            <a:off x="3127248" y="749808"/>
            <a:ext cx="2816352" cy="411480"/>
          </a:xfrm>
          <a:prstGeom prst="rect">
            <a:avLst/>
          </a:prstGeom>
          <a:solidFill>
            <a:srgbClr val="0D7377"/>
          </a:solidFill>
          <a:ln w="12700">
            <a:solidFill>
              <a:srgbClr val="0D7377"/>
            </a:solidFill>
            <a:prstDash val="solid"/>
          </a:ln>
        </p:spPr>
        <p:txBody>
          <a:bodyPr/>
          <a:lstStyle/>
          <a:p>
            <a:endParaRPr lang="en-US"/>
          </a:p>
        </p:txBody>
      </p:sp>
      <p:sp>
        <p:nvSpPr>
          <p:cNvPr id="12" name="Text 10"/>
          <p:cNvSpPr/>
          <p:nvPr/>
        </p:nvSpPr>
        <p:spPr>
          <a:xfrm>
            <a:off x="3200400" y="749808"/>
            <a:ext cx="2697480" cy="41148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Step 2: Channel Brushing</a:t>
            </a:r>
            <a:endParaRPr lang="en-US" sz="1200" dirty="0"/>
          </a:p>
        </p:txBody>
      </p:sp>
      <p:sp>
        <p:nvSpPr>
          <p:cNvPr id="13" name="Shape 11"/>
          <p:cNvSpPr/>
          <p:nvPr/>
        </p:nvSpPr>
        <p:spPr>
          <a:xfrm>
            <a:off x="3127248" y="1170432"/>
            <a:ext cx="2816352" cy="1261872"/>
          </a:xfrm>
          <a:prstGeom prst="rect">
            <a:avLst/>
          </a:prstGeom>
          <a:solidFill>
            <a:srgbClr val="F7FAFA"/>
          </a:solidFill>
          <a:ln w="12700">
            <a:solidFill>
              <a:srgbClr val="0D7377"/>
            </a:solidFill>
            <a:prstDash val="solid"/>
          </a:ln>
        </p:spPr>
        <p:txBody>
          <a:bodyPr/>
          <a:lstStyle/>
          <a:p>
            <a:endParaRPr lang="en-US"/>
          </a:p>
        </p:txBody>
      </p:sp>
      <p:sp>
        <p:nvSpPr>
          <p:cNvPr id="14" name="Text 12"/>
          <p:cNvSpPr/>
          <p:nvPr/>
        </p:nvSpPr>
        <p:spPr>
          <a:xfrm>
            <a:off x="3218688" y="1207008"/>
            <a:ext cx="2633472"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Use single-use brushes sized per channel diameter — or reusable brushes cleaned and sterilized between uses. Brush until no visible debris.</a:t>
            </a:r>
            <a:endParaRPr lang="en-US" sz="1150" dirty="0"/>
          </a:p>
        </p:txBody>
      </p:sp>
      <p:sp>
        <p:nvSpPr>
          <p:cNvPr id="15" name="Shape 13"/>
          <p:cNvSpPr/>
          <p:nvPr/>
        </p:nvSpPr>
        <p:spPr>
          <a:xfrm>
            <a:off x="6071616" y="749808"/>
            <a:ext cx="2816352" cy="411480"/>
          </a:xfrm>
          <a:prstGeom prst="rect">
            <a:avLst/>
          </a:prstGeom>
          <a:solidFill>
            <a:srgbClr val="4A6580"/>
          </a:solidFill>
          <a:ln w="12700">
            <a:solidFill>
              <a:srgbClr val="4A6580"/>
            </a:solidFill>
            <a:prstDash val="solid"/>
          </a:ln>
        </p:spPr>
        <p:txBody>
          <a:bodyPr/>
          <a:lstStyle/>
          <a:p>
            <a:endParaRPr lang="en-US"/>
          </a:p>
        </p:txBody>
      </p:sp>
      <p:sp>
        <p:nvSpPr>
          <p:cNvPr id="16" name="Text 14"/>
          <p:cNvSpPr/>
          <p:nvPr/>
        </p:nvSpPr>
        <p:spPr>
          <a:xfrm>
            <a:off x="6144768" y="749808"/>
            <a:ext cx="2697480" cy="41148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Step 3: Flush All Channels</a:t>
            </a:r>
            <a:endParaRPr lang="en-US" sz="1200" dirty="0"/>
          </a:p>
        </p:txBody>
      </p:sp>
      <p:sp>
        <p:nvSpPr>
          <p:cNvPr id="17" name="Shape 15"/>
          <p:cNvSpPr/>
          <p:nvPr/>
        </p:nvSpPr>
        <p:spPr>
          <a:xfrm>
            <a:off x="6071616" y="1170432"/>
            <a:ext cx="2816352" cy="1261872"/>
          </a:xfrm>
          <a:prstGeom prst="rect">
            <a:avLst/>
          </a:prstGeom>
          <a:solidFill>
            <a:srgbClr val="F7FAFA"/>
          </a:solidFill>
          <a:ln w="12700">
            <a:solidFill>
              <a:srgbClr val="4A6580"/>
            </a:solidFill>
            <a:prstDash val="solid"/>
          </a:ln>
        </p:spPr>
        <p:txBody>
          <a:bodyPr/>
          <a:lstStyle/>
          <a:p>
            <a:endParaRPr lang="en-US"/>
          </a:p>
        </p:txBody>
      </p:sp>
      <p:sp>
        <p:nvSpPr>
          <p:cNvPr id="18" name="Text 16"/>
          <p:cNvSpPr/>
          <p:nvPr/>
        </p:nvSpPr>
        <p:spPr>
          <a:xfrm>
            <a:off x="6163056" y="1207008"/>
            <a:ext cx="2633472"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Flush all channels — air/water, suction, auxiliary water, biopsy — with detergent then rinse then air purge. No channel can be skipped.</a:t>
            </a:r>
            <a:endParaRPr lang="en-US" sz="1150" dirty="0"/>
          </a:p>
        </p:txBody>
      </p:sp>
      <p:sp>
        <p:nvSpPr>
          <p:cNvPr id="19" name="Shape 17"/>
          <p:cNvSpPr/>
          <p:nvPr/>
        </p:nvSpPr>
        <p:spPr>
          <a:xfrm>
            <a:off x="182880" y="2578608"/>
            <a:ext cx="8778240" cy="411480"/>
          </a:xfrm>
          <a:prstGeom prst="rect">
            <a:avLst/>
          </a:prstGeom>
          <a:solidFill>
            <a:srgbClr val="0D7377"/>
          </a:solidFill>
          <a:ln w="12700">
            <a:solidFill>
              <a:srgbClr val="0D7377"/>
            </a:solidFill>
            <a:prstDash val="solid"/>
          </a:ln>
        </p:spPr>
        <p:txBody>
          <a:bodyPr/>
          <a:lstStyle/>
          <a:p>
            <a:endParaRPr lang="en-US"/>
          </a:p>
        </p:txBody>
      </p:sp>
      <p:sp>
        <p:nvSpPr>
          <p:cNvPr id="20" name="Text 18"/>
          <p:cNvSpPr/>
          <p:nvPr/>
        </p:nvSpPr>
        <p:spPr>
          <a:xfrm>
            <a:off x="274320" y="2596896"/>
            <a:ext cx="8595360" cy="36576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  Cleaning Monitoring — ST91 Requirement on all high-risk scopes</a:t>
            </a:r>
            <a:endParaRPr lang="en-US" sz="1500" dirty="0"/>
          </a:p>
        </p:txBody>
      </p:sp>
      <p:sp>
        <p:nvSpPr>
          <p:cNvPr id="21" name="Shape 19"/>
          <p:cNvSpPr/>
          <p:nvPr/>
        </p:nvSpPr>
        <p:spPr>
          <a:xfrm>
            <a:off x="182880" y="3090672"/>
            <a:ext cx="4251960" cy="768096"/>
          </a:xfrm>
          <a:prstGeom prst="rect">
            <a:avLst/>
          </a:prstGeom>
          <a:solidFill>
            <a:srgbClr val="D0ECEB"/>
          </a:solidFill>
          <a:ln w="10160">
            <a:solidFill>
              <a:srgbClr val="0D7377"/>
            </a:solidFill>
            <a:prstDash val="solid"/>
          </a:ln>
        </p:spPr>
        <p:txBody>
          <a:bodyPr/>
          <a:lstStyle/>
          <a:p>
            <a:endParaRPr lang="en-US"/>
          </a:p>
        </p:txBody>
      </p:sp>
      <p:sp>
        <p:nvSpPr>
          <p:cNvPr id="22" name="Text 20"/>
          <p:cNvSpPr/>
          <p:nvPr/>
        </p:nvSpPr>
        <p:spPr>
          <a:xfrm>
            <a:off x="274320" y="3127248"/>
            <a:ext cx="4023360" cy="274320"/>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Visual Inspection (Every Scope, Every Cycle)</a:t>
            </a:r>
            <a:endParaRPr lang="en-US" sz="1200" dirty="0"/>
          </a:p>
        </p:txBody>
      </p:sp>
      <p:sp>
        <p:nvSpPr>
          <p:cNvPr id="23" name="Text 21"/>
          <p:cNvSpPr/>
          <p:nvPr/>
        </p:nvSpPr>
        <p:spPr>
          <a:xfrm>
            <a:off x="274320" y="3401568"/>
            <a:ext cx="4023360" cy="420624"/>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Lighted magnification recommended by ST91. Look for residue, damage, debris.</a:t>
            </a:r>
            <a:endParaRPr lang="en-US" sz="1050" dirty="0"/>
          </a:p>
        </p:txBody>
      </p:sp>
      <p:sp>
        <p:nvSpPr>
          <p:cNvPr id="24" name="Shape 22"/>
          <p:cNvSpPr/>
          <p:nvPr/>
        </p:nvSpPr>
        <p:spPr>
          <a:xfrm>
            <a:off x="4663440" y="3090672"/>
            <a:ext cx="4251960" cy="768096"/>
          </a:xfrm>
          <a:prstGeom prst="rect">
            <a:avLst/>
          </a:prstGeom>
          <a:solidFill>
            <a:srgbClr val="D0ECEB"/>
          </a:solidFill>
          <a:ln w="10160">
            <a:solidFill>
              <a:srgbClr val="0D7377"/>
            </a:solidFill>
            <a:prstDash val="solid"/>
          </a:ln>
        </p:spPr>
        <p:txBody>
          <a:bodyPr/>
          <a:lstStyle/>
          <a:p>
            <a:endParaRPr lang="en-US"/>
          </a:p>
        </p:txBody>
      </p:sp>
      <p:sp>
        <p:nvSpPr>
          <p:cNvPr id="25" name="Text 23"/>
          <p:cNvSpPr/>
          <p:nvPr/>
        </p:nvSpPr>
        <p:spPr>
          <a:xfrm>
            <a:off x="4754880" y="3127248"/>
            <a:ext cx="4023360" cy="274320"/>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Borescope Examination</a:t>
            </a:r>
            <a:endParaRPr lang="en-US" sz="1200" dirty="0"/>
          </a:p>
        </p:txBody>
      </p:sp>
      <p:sp>
        <p:nvSpPr>
          <p:cNvPr id="26" name="Text 24"/>
          <p:cNvSpPr/>
          <p:nvPr/>
        </p:nvSpPr>
        <p:spPr>
          <a:xfrm>
            <a:off x="4754880" y="3401568"/>
            <a:ext cx="4023360" cy="420624"/>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ST91 recommends borescope inspection. Visualizes channel interiors — critical for detecting simethicone, biofilm, channel damage.</a:t>
            </a:r>
            <a:endParaRPr lang="en-US" sz="1050" dirty="0"/>
          </a:p>
        </p:txBody>
      </p:sp>
      <p:sp>
        <p:nvSpPr>
          <p:cNvPr id="27" name="Shape 25"/>
          <p:cNvSpPr/>
          <p:nvPr/>
        </p:nvSpPr>
        <p:spPr>
          <a:xfrm>
            <a:off x="182880" y="3913632"/>
            <a:ext cx="4251960" cy="768096"/>
          </a:xfrm>
          <a:prstGeom prst="rect">
            <a:avLst/>
          </a:prstGeom>
          <a:solidFill>
            <a:srgbClr val="FEF3C7"/>
          </a:solidFill>
          <a:ln w="10160">
            <a:solidFill>
              <a:srgbClr val="D97706"/>
            </a:solidFill>
            <a:prstDash val="solid"/>
          </a:ln>
        </p:spPr>
        <p:txBody>
          <a:bodyPr/>
          <a:lstStyle/>
          <a:p>
            <a:endParaRPr lang="en-US"/>
          </a:p>
        </p:txBody>
      </p:sp>
      <p:sp>
        <p:nvSpPr>
          <p:cNvPr id="28" name="Text 26"/>
          <p:cNvSpPr/>
          <p:nvPr/>
        </p:nvSpPr>
        <p:spPr>
          <a:xfrm>
            <a:off x="274320" y="3950208"/>
            <a:ext cx="4023360" cy="274320"/>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ATP Bioluminescence</a:t>
            </a:r>
            <a:endParaRPr lang="en-US" sz="1200" dirty="0"/>
          </a:p>
        </p:txBody>
      </p:sp>
      <p:sp>
        <p:nvSpPr>
          <p:cNvPr id="29" name="Text 27"/>
          <p:cNvSpPr/>
          <p:nvPr/>
        </p:nvSpPr>
        <p:spPr>
          <a:xfrm>
            <a:off x="274320" y="4224528"/>
            <a:ext cx="4023360" cy="420624"/>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Rapid organic residue detection. Positive result = scope must be re-cleaned before HLD.</a:t>
            </a:r>
            <a:endParaRPr lang="en-US" sz="1050" dirty="0"/>
          </a:p>
        </p:txBody>
      </p:sp>
      <p:sp>
        <p:nvSpPr>
          <p:cNvPr id="30" name="Shape 28"/>
          <p:cNvSpPr/>
          <p:nvPr/>
        </p:nvSpPr>
        <p:spPr>
          <a:xfrm>
            <a:off x="4663440" y="3913632"/>
            <a:ext cx="4251960" cy="768096"/>
          </a:xfrm>
          <a:prstGeom prst="rect">
            <a:avLst/>
          </a:prstGeom>
          <a:solidFill>
            <a:srgbClr val="FEF3C7"/>
          </a:solidFill>
          <a:ln w="10160">
            <a:solidFill>
              <a:srgbClr val="D97706"/>
            </a:solidFill>
            <a:prstDash val="solid"/>
          </a:ln>
        </p:spPr>
        <p:txBody>
          <a:bodyPr/>
          <a:lstStyle/>
          <a:p>
            <a:endParaRPr lang="en-US"/>
          </a:p>
        </p:txBody>
      </p:sp>
      <p:sp>
        <p:nvSpPr>
          <p:cNvPr id="31" name="Text 29"/>
          <p:cNvSpPr/>
          <p:nvPr/>
        </p:nvSpPr>
        <p:spPr>
          <a:xfrm>
            <a:off x="4754880" y="3950208"/>
            <a:ext cx="4023360" cy="274320"/>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Protein Detection</a:t>
            </a:r>
            <a:endParaRPr lang="en-US" sz="1200" dirty="0"/>
          </a:p>
        </p:txBody>
      </p:sp>
      <p:sp>
        <p:nvSpPr>
          <p:cNvPr id="32" name="Text 30"/>
          <p:cNvSpPr/>
          <p:nvPr/>
        </p:nvSpPr>
        <p:spPr>
          <a:xfrm>
            <a:off x="4754880" y="4224528"/>
            <a:ext cx="4023360" cy="420624"/>
          </a:xfrm>
          <a:prstGeom prst="rect">
            <a:avLst/>
          </a:prstGeom>
          <a:noFill/>
          <a:ln/>
        </p:spPr>
        <p:txBody>
          <a:bodyPr wrap="square" rtlCol="0" anchor="ctr"/>
          <a:lstStyle/>
          <a:p>
            <a:r>
              <a:rPr lang="en-US" sz="1050" dirty="0">
                <a:solidFill>
                  <a:srgbClr val="1A1A2E"/>
                </a:solidFill>
                <a:latin typeface="Calibri" pitchFamily="34" charset="0"/>
                <a:ea typeface="Calibri" pitchFamily="34" charset="-122"/>
                <a:cs typeface="Calibri" pitchFamily="34" charset="-120"/>
              </a:rPr>
              <a:t>Colorimetric soil detection. Positive result = scope must be re-cleaned before HLD. </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AAMI ST91:2021 — HLD, Sterilization &amp; High-Risk Scope Category</a:t>
            </a:r>
            <a:endParaRPr lang="en-US" sz="2400" dirty="0"/>
          </a:p>
        </p:txBody>
      </p:sp>
      <p:sp>
        <p:nvSpPr>
          <p:cNvPr id="7" name="Shape 5"/>
          <p:cNvSpPr/>
          <p:nvPr/>
        </p:nvSpPr>
        <p:spPr>
          <a:xfrm>
            <a:off x="182880" y="749808"/>
            <a:ext cx="4251960" cy="3977640"/>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822960"/>
            <a:ext cx="4023360" cy="384048"/>
          </a:xfrm>
          <a:prstGeom prst="rect">
            <a:avLst/>
          </a:prstGeom>
          <a:noFill/>
          <a:ln/>
        </p:spPr>
        <p:txBody>
          <a:bodyPr wrap="square" rtlCol="0" anchor="ctr"/>
          <a:lstStyle/>
          <a:p>
            <a:pPr marL="0" indent="0">
              <a:buNone/>
            </a:pPr>
            <a:r>
              <a:rPr lang="en-US" sz="1400" b="1" dirty="0">
                <a:solidFill>
                  <a:srgbClr val="0D7377"/>
                </a:solidFill>
                <a:latin typeface="Calibri" pitchFamily="34" charset="0"/>
                <a:ea typeface="Calibri" pitchFamily="34" charset="-122"/>
                <a:cs typeface="Calibri" pitchFamily="34" charset="-120"/>
              </a:rPr>
              <a:t>HLD vs. Sterilization</a:t>
            </a:r>
            <a:endParaRPr lang="en-US" sz="1400" dirty="0"/>
          </a:p>
        </p:txBody>
      </p:sp>
      <p:sp>
        <p:nvSpPr>
          <p:cNvPr id="9" name="Text 7"/>
          <p:cNvSpPr/>
          <p:nvPr/>
        </p:nvSpPr>
        <p:spPr>
          <a:xfrm>
            <a:off x="342900" y="1074420"/>
            <a:ext cx="3977640" cy="3246120"/>
          </a:xfrm>
          <a:prstGeom prst="rect">
            <a:avLst/>
          </a:prstGeom>
          <a:noFill/>
          <a:ln/>
        </p:spPr>
        <p:txBody>
          <a:bodyPr wrap="square" rtlCol="0" anchor="ctr"/>
          <a:lstStyle/>
          <a:p>
            <a:pPr marL="0" indent="0">
              <a:buNone/>
            </a:pPr>
            <a:r>
              <a:rPr lang="en-US" sz="1400" b="1" dirty="0">
                <a:solidFill>
                  <a:srgbClr val="1A1A2E"/>
                </a:solidFill>
                <a:latin typeface="Calibri" pitchFamily="34" charset="0"/>
                <a:ea typeface="Calibri" pitchFamily="34" charset="-122"/>
                <a:cs typeface="Calibri" pitchFamily="34" charset="-120"/>
              </a:rPr>
              <a:t>ST91 recommends AGAINST manual HLD </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(except emergency). AER is preferred.
</a:t>
            </a:r>
            <a:r>
              <a:rPr lang="en-US" sz="1400" b="1" dirty="0">
                <a:solidFill>
                  <a:srgbClr val="1A1A2E"/>
                </a:solidFill>
                <a:latin typeface="Calibri" pitchFamily="34" charset="0"/>
                <a:ea typeface="Calibri" pitchFamily="34" charset="-122"/>
                <a:cs typeface="Calibri" pitchFamily="34" charset="-120"/>
              </a:rPr>
              <a:t>Move all scopes that CAN be sterilized to sterilization.</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Sterilization provides greater margin of safety than HLD.
</a:t>
            </a:r>
            <a:r>
              <a:rPr lang="en-US" sz="1400" b="1" dirty="0">
                <a:solidFill>
                  <a:srgbClr val="1A1A2E"/>
                </a:solidFill>
                <a:latin typeface="Calibri" pitchFamily="34" charset="0"/>
                <a:ea typeface="Calibri" pitchFamily="34" charset="-122"/>
                <a:cs typeface="Calibri" pitchFamily="34" charset="-120"/>
              </a:rPr>
              <a:t>AER: </a:t>
            </a:r>
            <a:r>
              <a:rPr lang="en-US" sz="1400" dirty="0">
                <a:solidFill>
                  <a:srgbClr val="1A1A2E"/>
                </a:solidFill>
                <a:latin typeface="Calibri" pitchFamily="34" charset="0"/>
                <a:ea typeface="Calibri" pitchFamily="34" charset="-122"/>
                <a:cs typeface="Calibri" pitchFamily="34" charset="-120"/>
              </a:rPr>
              <a:t>Verify chemical concentration before each cycle. Use indicator strips or built-in sensor.
</a:t>
            </a:r>
            <a:r>
              <a:rPr lang="en-US" sz="1400" b="1" dirty="0">
                <a:solidFill>
                  <a:srgbClr val="1A1A2E"/>
                </a:solidFill>
                <a:latin typeface="Calibri" pitchFamily="34" charset="0"/>
                <a:ea typeface="Calibri" pitchFamily="34" charset="-122"/>
                <a:cs typeface="Calibri" pitchFamily="34" charset="-120"/>
              </a:rPr>
              <a:t>Water Testing: </a:t>
            </a:r>
            <a:r>
              <a:rPr lang="en-US" sz="1400" dirty="0">
                <a:solidFill>
                  <a:srgbClr val="1A1A2E"/>
                </a:solidFill>
                <a:latin typeface="Calibri" pitchFamily="34" charset="0"/>
                <a:ea typeface="Calibri" pitchFamily="34" charset="-122"/>
                <a:cs typeface="Calibri" pitchFamily="34" charset="-120"/>
              </a:rPr>
              <a:t>Test water for sinks, processing equipment, and AER final rinse per ST91 schedule.</a:t>
            </a:r>
            <a:endParaRPr lang="en-US" sz="1400" dirty="0"/>
          </a:p>
        </p:txBody>
      </p:sp>
      <p:sp>
        <p:nvSpPr>
          <p:cNvPr id="10" name="Shape 8"/>
          <p:cNvSpPr/>
          <p:nvPr/>
        </p:nvSpPr>
        <p:spPr>
          <a:xfrm>
            <a:off x="4572000" y="749808"/>
            <a:ext cx="4389120" cy="3977640"/>
          </a:xfrm>
          <a:prstGeom prst="rect">
            <a:avLst/>
          </a:prstGeom>
          <a:solidFill>
            <a:srgbClr val="FDECEA"/>
          </a:solidFill>
          <a:ln w="19050">
            <a:solidFill>
              <a:srgbClr val="C0392B"/>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663440" y="822960"/>
            <a:ext cx="4206240" cy="384048"/>
          </a:xfrm>
          <a:prstGeom prst="rect">
            <a:avLst/>
          </a:prstGeom>
          <a:noFill/>
          <a:ln/>
        </p:spPr>
        <p:txBody>
          <a:bodyPr wrap="square" rtlCol="0" anchor="ctr"/>
          <a:lstStyle/>
          <a:p>
            <a:pPr marL="0" indent="0">
              <a:buNone/>
            </a:pPr>
            <a:r>
              <a:rPr lang="en-US" sz="1400" b="1" dirty="0">
                <a:solidFill>
                  <a:srgbClr val="C0392B"/>
                </a:solidFill>
                <a:latin typeface="Calibri" pitchFamily="34" charset="0"/>
                <a:ea typeface="Calibri" pitchFamily="34" charset="-122"/>
                <a:cs typeface="Calibri" pitchFamily="34" charset="-120"/>
              </a:rPr>
              <a:t>⚠️  New: High-Risk Scope Category</a:t>
            </a:r>
            <a:endParaRPr lang="en-US" sz="1400" dirty="0"/>
          </a:p>
        </p:txBody>
      </p:sp>
      <p:sp>
        <p:nvSpPr>
          <p:cNvPr id="12" name="Text 10"/>
          <p:cNvSpPr/>
          <p:nvPr/>
        </p:nvSpPr>
        <p:spPr>
          <a:xfrm>
            <a:off x="4663440" y="1261872"/>
            <a:ext cx="4160520" cy="56692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ST91:2021 introduced a formal High-Risk category requiring enhanced reprocessing protocols:</a:t>
            </a:r>
            <a:endParaRPr lang="en-US" sz="1200" dirty="0"/>
          </a:p>
        </p:txBody>
      </p:sp>
      <p:sp>
        <p:nvSpPr>
          <p:cNvPr id="13" name="Text 11"/>
          <p:cNvSpPr/>
          <p:nvPr/>
        </p:nvSpPr>
        <p:spPr>
          <a:xfrm>
            <a:off x="4681728" y="1883664"/>
            <a:ext cx="4160520" cy="237744"/>
          </a:xfrm>
          <a:prstGeom prst="rect">
            <a:avLst/>
          </a:prstGeom>
          <a:noFill/>
          <a:ln/>
        </p:spPr>
        <p:txBody>
          <a:bodyPr wrap="square" rtlCol="0" anchor="ctr"/>
          <a:lstStyle/>
          <a:p>
            <a:pPr marL="0" indent="0">
              <a:buNone/>
            </a:pPr>
            <a:r>
              <a:rPr lang="en-US" sz="1200" b="1" dirty="0">
                <a:solidFill>
                  <a:srgbClr val="1A1A2E"/>
                </a:solidFill>
                <a:latin typeface="Calibri" pitchFamily="34" charset="0"/>
                <a:ea typeface="Calibri" pitchFamily="34" charset="-122"/>
                <a:cs typeface="Calibri" pitchFamily="34" charset="-120"/>
              </a:rPr>
              <a:t>• Duodenoscopes</a:t>
            </a:r>
            <a:endParaRPr lang="en-US" sz="1200" dirty="0"/>
          </a:p>
        </p:txBody>
      </p:sp>
      <p:sp>
        <p:nvSpPr>
          <p:cNvPr id="14" name="Text 12"/>
          <p:cNvSpPr/>
          <p:nvPr/>
        </p:nvSpPr>
        <p:spPr>
          <a:xfrm>
            <a:off x="4681728" y="2139696"/>
            <a:ext cx="4160520" cy="237744"/>
          </a:xfrm>
          <a:prstGeom prst="rect">
            <a:avLst/>
          </a:prstGeom>
          <a:noFill/>
          <a:ln/>
        </p:spPr>
        <p:txBody>
          <a:bodyPr wrap="square" rtlCol="0" anchor="ctr"/>
          <a:lstStyle/>
          <a:p>
            <a:pPr marL="0" indent="0">
              <a:buNone/>
            </a:pPr>
            <a:r>
              <a:rPr lang="en-US" sz="1200" b="1" dirty="0">
                <a:solidFill>
                  <a:srgbClr val="1A1A2E"/>
                </a:solidFill>
                <a:latin typeface="Calibri" pitchFamily="34" charset="0"/>
                <a:ea typeface="Calibri" pitchFamily="34" charset="-122"/>
                <a:cs typeface="Calibri" pitchFamily="34" charset="-120"/>
              </a:rPr>
              <a:t>• Linear Ultrasound (EUS) Endoscopes</a:t>
            </a:r>
            <a:endParaRPr lang="en-US" sz="1200" dirty="0"/>
          </a:p>
        </p:txBody>
      </p:sp>
      <p:sp>
        <p:nvSpPr>
          <p:cNvPr id="15" name="Text 13"/>
          <p:cNvSpPr/>
          <p:nvPr/>
        </p:nvSpPr>
        <p:spPr>
          <a:xfrm>
            <a:off x="4681728" y="2395728"/>
            <a:ext cx="4160520" cy="237744"/>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Bronchoscopes</a:t>
            </a:r>
            <a:endParaRPr lang="en-US" sz="1200" dirty="0"/>
          </a:p>
        </p:txBody>
      </p:sp>
      <p:sp>
        <p:nvSpPr>
          <p:cNvPr id="16" name="Text 14"/>
          <p:cNvSpPr/>
          <p:nvPr/>
        </p:nvSpPr>
        <p:spPr>
          <a:xfrm>
            <a:off x="4681728" y="2651760"/>
            <a:ext cx="4160520" cy="237744"/>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Endobronchial Ultrasound (EBUS)</a:t>
            </a:r>
            <a:endParaRPr lang="en-US" sz="1200" dirty="0"/>
          </a:p>
        </p:txBody>
      </p:sp>
      <p:sp>
        <p:nvSpPr>
          <p:cNvPr id="17" name="Text 15"/>
          <p:cNvSpPr/>
          <p:nvPr/>
        </p:nvSpPr>
        <p:spPr>
          <a:xfrm>
            <a:off x="4681728" y="2907792"/>
            <a:ext cx="4160520" cy="237744"/>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Ureteroscopes</a:t>
            </a:r>
            <a:endParaRPr lang="en-US" sz="1200" dirty="0"/>
          </a:p>
        </p:txBody>
      </p:sp>
      <p:sp>
        <p:nvSpPr>
          <p:cNvPr id="18" name="Text 16"/>
          <p:cNvSpPr/>
          <p:nvPr/>
        </p:nvSpPr>
        <p:spPr>
          <a:xfrm>
            <a:off x="4681728" y="3163824"/>
            <a:ext cx="4160520" cy="237744"/>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Cystoscopes</a:t>
            </a:r>
            <a:endParaRPr lang="en-US" sz="1200" dirty="0"/>
          </a:p>
        </p:txBody>
      </p:sp>
      <p:sp>
        <p:nvSpPr>
          <p:cNvPr id="19" name="Text 17"/>
          <p:cNvSpPr/>
          <p:nvPr/>
        </p:nvSpPr>
        <p:spPr>
          <a:xfrm>
            <a:off x="4681728" y="3419856"/>
            <a:ext cx="4160520" cy="237744"/>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Others — as determined by the facility</a:t>
            </a:r>
            <a:endParaRPr lang="en-US" sz="1200" dirty="0"/>
          </a:p>
        </p:txBody>
      </p:sp>
      <p:sp>
        <p:nvSpPr>
          <p:cNvPr id="20" name="Shape 18"/>
          <p:cNvSpPr/>
          <p:nvPr/>
        </p:nvSpPr>
        <p:spPr>
          <a:xfrm>
            <a:off x="4572000" y="3712464"/>
            <a:ext cx="4389120" cy="804672"/>
          </a:xfrm>
          <a:prstGeom prst="rect">
            <a:avLst/>
          </a:prstGeom>
          <a:solidFill>
            <a:srgbClr val="C0392B"/>
          </a:solidFill>
          <a:ln w="12700">
            <a:solidFill>
              <a:srgbClr val="C0392B"/>
            </a:solidFill>
            <a:prstDash val="solid"/>
          </a:ln>
        </p:spPr>
        <p:txBody>
          <a:bodyPr/>
          <a:lstStyle/>
          <a:p>
            <a:endParaRPr lang="en-US"/>
          </a:p>
        </p:txBody>
      </p:sp>
      <p:sp>
        <p:nvSpPr>
          <p:cNvPr id="21" name="Text 19"/>
          <p:cNvSpPr/>
          <p:nvPr/>
        </p:nvSpPr>
        <p:spPr>
          <a:xfrm>
            <a:off x="4663440" y="3749040"/>
            <a:ext cx="4206240" cy="731520"/>
          </a:xfrm>
          <a:prstGeom prst="rect">
            <a:avLst/>
          </a:prstGeom>
          <a:noFill/>
          <a:ln/>
        </p:spPr>
        <p:txBody>
          <a:bodyPr wrap="square"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High-Risk Scopes: consider sterilization or single-use components where feasible. Enhanced documentation required.</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AAMI ST91:2021 — Drying &amp; Storage: The Most Overlooked Steps</a:t>
            </a:r>
            <a:endParaRPr lang="en-US" sz="2400" dirty="0"/>
          </a:p>
        </p:txBody>
      </p:sp>
      <p:sp>
        <p:nvSpPr>
          <p:cNvPr id="7" name="Shape 5"/>
          <p:cNvSpPr/>
          <p:nvPr/>
        </p:nvSpPr>
        <p:spPr>
          <a:xfrm>
            <a:off x="182880" y="749808"/>
            <a:ext cx="8778240" cy="475488"/>
          </a:xfrm>
          <a:prstGeom prst="rect">
            <a:avLst/>
          </a:prstGeom>
          <a:solidFill>
            <a:srgbClr val="1B2E4B"/>
          </a:solidFill>
          <a:ln w="12700">
            <a:solidFill>
              <a:srgbClr val="1B2E4B"/>
            </a:solidFill>
            <a:prstDash val="solid"/>
          </a:ln>
        </p:spPr>
        <p:txBody>
          <a:bodyPr/>
          <a:lstStyle/>
          <a:p>
            <a:endParaRPr lang="en-US"/>
          </a:p>
        </p:txBody>
      </p:sp>
      <p:sp>
        <p:nvSpPr>
          <p:cNvPr id="8" name="Text 6"/>
          <p:cNvSpPr/>
          <p:nvPr/>
        </p:nvSpPr>
        <p:spPr>
          <a:xfrm>
            <a:off x="274320" y="768096"/>
            <a:ext cx="8595360" cy="402336"/>
          </a:xfrm>
          <a:prstGeom prst="rect">
            <a:avLst/>
          </a:prstGeom>
          <a:noFill/>
          <a:ln/>
        </p:spPr>
        <p:txBody>
          <a:bodyPr wrap="square" rtlCol="0" anchor="ctr"/>
          <a:lstStyle/>
          <a:p>
            <a:pPr marL="0" indent="0" algn="ctr">
              <a:buNone/>
            </a:pPr>
            <a:r>
              <a:rPr lang="en-US" sz="1300" b="1" i="1" dirty="0">
                <a:solidFill>
                  <a:srgbClr val="FFFFFF"/>
                </a:solidFill>
                <a:latin typeface="Calibri" pitchFamily="34" charset="0"/>
                <a:ea typeface="Calibri" pitchFamily="34" charset="-122"/>
                <a:cs typeface="Calibri" pitchFamily="34" charset="-120"/>
              </a:rPr>
              <a:t>"All scopes must be completely dry before storage or reuse."  — AAMI ST91:2021</a:t>
            </a:r>
            <a:endParaRPr lang="en-US" sz="1300" dirty="0"/>
          </a:p>
        </p:txBody>
      </p:sp>
      <p:sp>
        <p:nvSpPr>
          <p:cNvPr id="9" name="Shape 7"/>
          <p:cNvSpPr/>
          <p:nvPr/>
        </p:nvSpPr>
        <p:spPr>
          <a:xfrm>
            <a:off x="182880" y="1335024"/>
            <a:ext cx="2834640" cy="1481328"/>
          </a:xfrm>
          <a:prstGeom prst="rect">
            <a:avLst/>
          </a:prstGeom>
          <a:solidFill>
            <a:srgbClr val="D0ECEB"/>
          </a:solidFill>
          <a:ln w="1016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0" name="Text 8"/>
          <p:cNvSpPr/>
          <p:nvPr/>
        </p:nvSpPr>
        <p:spPr>
          <a:xfrm>
            <a:off x="274320" y="1389888"/>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Channel Drying — Minimum 10 Min</a:t>
            </a:r>
            <a:endParaRPr lang="en-US" sz="1150" dirty="0"/>
          </a:p>
        </p:txBody>
      </p:sp>
      <p:sp>
        <p:nvSpPr>
          <p:cNvPr id="11" name="Text 9"/>
          <p:cNvSpPr/>
          <p:nvPr/>
        </p:nvSpPr>
        <p:spPr>
          <a:xfrm>
            <a:off x="274320" y="1792224"/>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Flush with 70% IPA, then purge with low-pressure filtered instrument-grade compressed air for 10+ continuous minutes.</a:t>
            </a:r>
            <a:endParaRPr lang="en-US" sz="1050" dirty="0"/>
          </a:p>
        </p:txBody>
      </p:sp>
      <p:sp>
        <p:nvSpPr>
          <p:cNvPr id="12" name="Shape 10"/>
          <p:cNvSpPr/>
          <p:nvPr/>
        </p:nvSpPr>
        <p:spPr>
          <a:xfrm>
            <a:off x="3154680" y="1335024"/>
            <a:ext cx="2834640" cy="1481328"/>
          </a:xfrm>
          <a:prstGeom prst="rect">
            <a:avLst/>
          </a:prstGeom>
          <a:solidFill>
            <a:srgbClr val="D0ECEB"/>
          </a:solidFill>
          <a:ln w="1016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3" name="Text 11"/>
          <p:cNvSpPr/>
          <p:nvPr/>
        </p:nvSpPr>
        <p:spPr>
          <a:xfrm>
            <a:off x="3246120" y="1389888"/>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External Drying</a:t>
            </a:r>
            <a:endParaRPr lang="en-US" sz="1150" dirty="0"/>
          </a:p>
        </p:txBody>
      </p:sp>
      <p:sp>
        <p:nvSpPr>
          <p:cNvPr id="14" name="Text 12"/>
          <p:cNvSpPr/>
          <p:nvPr/>
        </p:nvSpPr>
        <p:spPr>
          <a:xfrm>
            <a:off x="3246120" y="1792224"/>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Single-use non-linting cloth only. Never reuse a cloth on another scope — cross-contamination risk.</a:t>
            </a:r>
            <a:endParaRPr lang="en-US" sz="1050" dirty="0"/>
          </a:p>
        </p:txBody>
      </p:sp>
      <p:sp>
        <p:nvSpPr>
          <p:cNvPr id="15" name="Shape 13"/>
          <p:cNvSpPr/>
          <p:nvPr/>
        </p:nvSpPr>
        <p:spPr>
          <a:xfrm>
            <a:off x="6126480" y="1335024"/>
            <a:ext cx="2834640" cy="1481328"/>
          </a:xfrm>
          <a:prstGeom prst="rect">
            <a:avLst/>
          </a:prstGeom>
          <a:solidFill>
            <a:srgbClr val="FEF3C7"/>
          </a:solidFill>
          <a:ln w="1016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6" name="Text 14"/>
          <p:cNvSpPr/>
          <p:nvPr/>
        </p:nvSpPr>
        <p:spPr>
          <a:xfrm>
            <a:off x="6217920" y="1389888"/>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Drying Cabinets — Preferred</a:t>
            </a:r>
            <a:endParaRPr lang="en-US" sz="1150" dirty="0"/>
          </a:p>
        </p:txBody>
      </p:sp>
      <p:sp>
        <p:nvSpPr>
          <p:cNvPr id="17" name="Text 15"/>
          <p:cNvSpPr/>
          <p:nvPr/>
        </p:nvSpPr>
        <p:spPr>
          <a:xfrm>
            <a:off x="6217920" y="1792224"/>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ST91 supports HEPA-filtered forced-air drying cabinets as the preferred method. Consistent, validated, minimal manual handling.</a:t>
            </a:r>
            <a:endParaRPr lang="en-US" sz="1050" dirty="0"/>
          </a:p>
        </p:txBody>
      </p:sp>
      <p:sp>
        <p:nvSpPr>
          <p:cNvPr id="18" name="Shape 16"/>
          <p:cNvSpPr/>
          <p:nvPr/>
        </p:nvSpPr>
        <p:spPr>
          <a:xfrm>
            <a:off x="182880" y="2907792"/>
            <a:ext cx="2834640" cy="1481328"/>
          </a:xfrm>
          <a:prstGeom prst="rect">
            <a:avLst/>
          </a:prstGeom>
          <a:solidFill>
            <a:srgbClr val="FEF3C7"/>
          </a:solidFill>
          <a:ln w="1016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9" name="Text 17"/>
          <p:cNvSpPr/>
          <p:nvPr/>
        </p:nvSpPr>
        <p:spPr>
          <a:xfrm>
            <a:off x="274320" y="2962656"/>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Storage Requirements</a:t>
            </a:r>
            <a:endParaRPr lang="en-US" sz="1150" dirty="0"/>
          </a:p>
        </p:txBody>
      </p:sp>
      <p:sp>
        <p:nvSpPr>
          <p:cNvPr id="20" name="Text 18"/>
          <p:cNvSpPr/>
          <p:nvPr/>
        </p:nvSpPr>
        <p:spPr>
          <a:xfrm>
            <a:off x="274320" y="3364992"/>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Clean closed cabinet, vertically hanging, caps removed, ports open. Clean cabinet weekly. Verify dryness before storing.</a:t>
            </a:r>
            <a:endParaRPr lang="en-US" sz="1050" dirty="0"/>
          </a:p>
        </p:txBody>
      </p:sp>
      <p:sp>
        <p:nvSpPr>
          <p:cNvPr id="21" name="Shape 19"/>
          <p:cNvSpPr/>
          <p:nvPr/>
        </p:nvSpPr>
        <p:spPr>
          <a:xfrm>
            <a:off x="3154680" y="2907792"/>
            <a:ext cx="2834640" cy="1481328"/>
          </a:xfrm>
          <a:prstGeom prst="rect">
            <a:avLst/>
          </a:prstGeom>
          <a:solidFill>
            <a:srgbClr val="E8F5E9"/>
          </a:solidFill>
          <a:ln w="10160">
            <a:solidFill>
              <a:srgbClr val="16A34A"/>
            </a:solidFill>
            <a:prstDash val="solid"/>
          </a:ln>
          <a:effectLst>
            <a:outerShdw blurRad="76200" dist="38100" dir="8100000" algn="bl" rotWithShape="0">
              <a:srgbClr val="000000">
                <a:alpha val="12000"/>
              </a:srgbClr>
            </a:outerShdw>
          </a:effectLst>
        </p:spPr>
        <p:txBody>
          <a:bodyPr/>
          <a:lstStyle/>
          <a:p>
            <a:endParaRPr lang="en-US"/>
          </a:p>
        </p:txBody>
      </p:sp>
      <p:sp>
        <p:nvSpPr>
          <p:cNvPr id="22" name="Text 20"/>
          <p:cNvSpPr/>
          <p:nvPr/>
        </p:nvSpPr>
        <p:spPr>
          <a:xfrm>
            <a:off x="3246120" y="2962656"/>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Patient-Ready Indicators</a:t>
            </a:r>
            <a:endParaRPr lang="en-US" sz="1150" dirty="0"/>
          </a:p>
        </p:txBody>
      </p:sp>
      <p:sp>
        <p:nvSpPr>
          <p:cNvPr id="23" name="Text 21"/>
          <p:cNvSpPr/>
          <p:nvPr/>
        </p:nvSpPr>
        <p:spPr>
          <a:xfrm>
            <a:off x="3246120" y="3364992"/>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ST91 recommends patient-ready indicators for scopes in storage. Tags/labels provide visual confirmation that all reprocessing steps are complete.</a:t>
            </a:r>
            <a:endParaRPr lang="en-US" sz="1050" dirty="0"/>
          </a:p>
        </p:txBody>
      </p:sp>
      <p:sp>
        <p:nvSpPr>
          <p:cNvPr id="24" name="Shape 22"/>
          <p:cNvSpPr/>
          <p:nvPr/>
        </p:nvSpPr>
        <p:spPr>
          <a:xfrm>
            <a:off x="6126480" y="2907792"/>
            <a:ext cx="2834640" cy="1481328"/>
          </a:xfrm>
          <a:prstGeom prst="rect">
            <a:avLst/>
          </a:prstGeom>
          <a:solidFill>
            <a:srgbClr val="E8F5E9"/>
          </a:solidFill>
          <a:ln w="10160">
            <a:solidFill>
              <a:srgbClr val="16A34A"/>
            </a:solidFill>
            <a:prstDash val="solid"/>
          </a:ln>
          <a:effectLst>
            <a:outerShdw blurRad="76200" dist="38100" dir="8100000" algn="bl" rotWithShape="0">
              <a:srgbClr val="000000">
                <a:alpha val="12000"/>
              </a:srgbClr>
            </a:outerShdw>
          </a:effectLst>
        </p:spPr>
        <p:txBody>
          <a:bodyPr/>
          <a:lstStyle/>
          <a:p>
            <a:endParaRPr lang="en-US"/>
          </a:p>
        </p:txBody>
      </p:sp>
      <p:sp>
        <p:nvSpPr>
          <p:cNvPr id="25" name="Text 23"/>
          <p:cNvSpPr/>
          <p:nvPr/>
        </p:nvSpPr>
        <p:spPr>
          <a:xfrm>
            <a:off x="6217920" y="2962656"/>
            <a:ext cx="2651760" cy="384048"/>
          </a:xfrm>
          <a:prstGeom prst="rect">
            <a:avLst/>
          </a:prstGeom>
          <a:noFill/>
          <a:ln/>
        </p:spPr>
        <p:txBody>
          <a:bodyPr wrap="square" rtlCol="0" anchor="ctr"/>
          <a:lstStyle/>
          <a:p>
            <a:pPr marL="0" indent="0">
              <a:buNone/>
            </a:pPr>
            <a:r>
              <a:rPr lang="en-US" sz="1150" b="1" dirty="0">
                <a:solidFill>
                  <a:srgbClr val="1B2E4B"/>
                </a:solidFill>
                <a:latin typeface="Calibri" pitchFamily="34" charset="0"/>
                <a:ea typeface="Calibri" pitchFamily="34" charset="-122"/>
                <a:cs typeface="Calibri" pitchFamily="34" charset="-120"/>
              </a:rPr>
              <a:t>⏱️ Storage Duration</a:t>
            </a:r>
            <a:endParaRPr lang="en-US" sz="1150" dirty="0"/>
          </a:p>
        </p:txBody>
      </p:sp>
      <p:sp>
        <p:nvSpPr>
          <p:cNvPr id="26" name="Text 24"/>
          <p:cNvSpPr/>
          <p:nvPr/>
        </p:nvSpPr>
        <p:spPr>
          <a:xfrm>
            <a:off x="6217920" y="3364992"/>
            <a:ext cx="2651760" cy="96012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Follow facility policy and mfr IFU for maximum storage time before re-reprocessing. ST91 does not specify a universal limit — facility risk assessment applies.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SGNA 2023 &amp; AORN 2022 — Aligned Guidance</a:t>
            </a:r>
            <a:endParaRPr lang="en-US" sz="2400" dirty="0"/>
          </a:p>
        </p:txBody>
      </p:sp>
      <p:sp>
        <p:nvSpPr>
          <p:cNvPr id="7" name="Shape 5"/>
          <p:cNvSpPr/>
          <p:nvPr/>
        </p:nvSpPr>
        <p:spPr>
          <a:xfrm>
            <a:off x="182880" y="749808"/>
            <a:ext cx="4160520" cy="3977640"/>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822960"/>
            <a:ext cx="3977640" cy="411480"/>
          </a:xfrm>
          <a:prstGeom prst="rect">
            <a:avLst/>
          </a:prstGeom>
          <a:noFill/>
          <a:ln/>
        </p:spPr>
        <p:txBody>
          <a:bodyPr wrap="square" rtlCol="0" anchor="ctr"/>
          <a:lstStyle/>
          <a:p>
            <a:pPr marL="0" indent="0">
              <a:buNone/>
            </a:pPr>
            <a:r>
              <a:rPr lang="en-US" sz="1500" b="1" dirty="0">
                <a:solidFill>
                  <a:srgbClr val="0D7377"/>
                </a:solidFill>
                <a:latin typeface="Calibri" pitchFamily="34" charset="0"/>
                <a:ea typeface="Calibri" pitchFamily="34" charset="-122"/>
                <a:cs typeface="Calibri" pitchFamily="34" charset="-120"/>
              </a:rPr>
              <a:t>SGNA 2023 Processing Guidelines</a:t>
            </a:r>
            <a:endParaRPr lang="en-US" sz="1500" dirty="0"/>
          </a:p>
        </p:txBody>
      </p:sp>
      <p:sp>
        <p:nvSpPr>
          <p:cNvPr id="9" name="Text 7"/>
          <p:cNvSpPr/>
          <p:nvPr/>
        </p:nvSpPr>
        <p:spPr>
          <a:xfrm>
            <a:off x="320040" y="1298448"/>
            <a:ext cx="3931920" cy="324612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 Visual inspection and verification testing are essential.</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Ongoing training and education for all reprocessing staff.</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Monitor and track endoscope events — timing, steps, staff identity.</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Early internal damage detection — repeated HLD/drying promotes microbial growth.</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Consider cleaning verification tools.</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Drying before storage or reuse — mandatory for ALL scopes.</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Oil/silicone lubricants: use with extreme caution per mfr IFU.</a:t>
            </a:r>
            <a:endParaRPr lang="en-US" sz="1400" dirty="0"/>
          </a:p>
        </p:txBody>
      </p:sp>
      <p:sp>
        <p:nvSpPr>
          <p:cNvPr id="10" name="Shape 8"/>
          <p:cNvSpPr/>
          <p:nvPr/>
        </p:nvSpPr>
        <p:spPr>
          <a:xfrm>
            <a:off x="4526280" y="749808"/>
            <a:ext cx="4434840" cy="3977640"/>
          </a:xfrm>
          <a:prstGeom prst="rect">
            <a:avLst/>
          </a:prstGeom>
          <a:solidFill>
            <a:srgbClr val="FEF3C7"/>
          </a:solidFill>
          <a:ln w="1905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617720" y="822960"/>
            <a:ext cx="4206240" cy="411480"/>
          </a:xfrm>
          <a:prstGeom prst="rect">
            <a:avLst/>
          </a:prstGeom>
          <a:noFill/>
          <a:ln/>
        </p:spPr>
        <p:txBody>
          <a:bodyPr wrap="square" rtlCol="0" anchor="ctr"/>
          <a:lstStyle/>
          <a:p>
            <a:pPr marL="0" indent="0">
              <a:buNone/>
            </a:pPr>
            <a:r>
              <a:rPr lang="en-US" sz="1500" b="1" dirty="0">
                <a:solidFill>
                  <a:srgbClr val="D97706"/>
                </a:solidFill>
                <a:latin typeface="Calibri" pitchFamily="34" charset="0"/>
                <a:ea typeface="Calibri" pitchFamily="34" charset="-122"/>
                <a:cs typeface="Calibri" pitchFamily="34" charset="-120"/>
              </a:rPr>
              <a:t>AORN 2022 — Harmonized with AAMI ST91</a:t>
            </a:r>
            <a:endParaRPr lang="en-US" sz="1500" dirty="0"/>
          </a:p>
        </p:txBody>
      </p:sp>
      <p:sp>
        <p:nvSpPr>
          <p:cNvPr id="12" name="Text 10"/>
          <p:cNvSpPr/>
          <p:nvPr/>
        </p:nvSpPr>
        <p:spPr>
          <a:xfrm>
            <a:off x="4617720" y="1298448"/>
            <a:ext cx="4206240" cy="324612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 Harmonized with AAMI ST91 for consistent, aligned standards.</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Cleaning verification — mandatory quality step at every cycle.</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External and internal borescope inspection after every reprocessing cycle.</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Drying all scopes after processing — preferred drying cabinet.</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Move scopes that can be sterilized to sterilization.</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Strict unidirectional workflow required.</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New guideline issued Sept. 2022. Available at aorn.org/eguidelinesplus.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B2E4B"/>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0D7377"/>
          </a:solidFill>
          <a:ln w="12700">
            <a:solidFill>
              <a:srgbClr val="0D7377"/>
            </a:solidFill>
            <a:prstDash val="solid"/>
          </a:ln>
        </p:spPr>
        <p:txBody>
          <a:bodyPr/>
          <a:lstStyle/>
          <a:p>
            <a:endParaRPr lang="en-US"/>
          </a:p>
        </p:txBody>
      </p:sp>
      <p:sp>
        <p:nvSpPr>
          <p:cNvPr id="3" name="Text 1"/>
          <p:cNvSpPr/>
          <p:nvPr/>
        </p:nvSpPr>
        <p:spPr>
          <a:xfrm>
            <a:off x="457200" y="1325880"/>
            <a:ext cx="8229600" cy="1188720"/>
          </a:xfrm>
          <a:prstGeom prst="rect">
            <a:avLst/>
          </a:prstGeom>
          <a:noFill/>
          <a:ln/>
        </p:spPr>
        <p:txBody>
          <a:bodyPr wrap="square"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Simethicone: A Growing Patient Safety Crisis</a:t>
            </a:r>
            <a:endParaRPr lang="en-US" sz="4000" dirty="0"/>
          </a:p>
        </p:txBody>
      </p:sp>
      <p:sp>
        <p:nvSpPr>
          <p:cNvPr id="4" name="Text 2"/>
          <p:cNvSpPr/>
          <p:nvPr/>
        </p:nvSpPr>
        <p:spPr>
          <a:xfrm>
            <a:off x="457200" y="2651760"/>
            <a:ext cx="8229600" cy="731520"/>
          </a:xfrm>
          <a:prstGeom prst="rect">
            <a:avLst/>
          </a:prstGeom>
          <a:noFill/>
          <a:ln/>
        </p:spPr>
        <p:txBody>
          <a:bodyPr wrap="square" rtlCol="0" anchor="ctr"/>
          <a:lstStyle/>
          <a:p>
            <a:pPr marL="0" indent="0" algn="ctr">
              <a:buNone/>
            </a:pPr>
            <a:r>
              <a:rPr lang="en-US" sz="2000" dirty="0">
                <a:solidFill>
                  <a:srgbClr val="14A098"/>
                </a:solidFill>
                <a:latin typeface="Calibri" pitchFamily="34" charset="0"/>
                <a:ea typeface="Calibri" pitchFamily="34" charset="-122"/>
                <a:cs typeface="Calibri" pitchFamily="34" charset="-120"/>
              </a:rPr>
              <a:t>Latest evidence, MAUDE data &amp; manufacturer findings — 2024–2026</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Simethicone — What Is It &amp; Why Is It Used?</a:t>
            </a:r>
            <a:endParaRPr lang="en-US" sz="2400" dirty="0"/>
          </a:p>
        </p:txBody>
      </p:sp>
      <p:sp>
        <p:nvSpPr>
          <p:cNvPr id="7" name="Shape 5"/>
          <p:cNvSpPr/>
          <p:nvPr/>
        </p:nvSpPr>
        <p:spPr>
          <a:xfrm>
            <a:off x="182880" y="749808"/>
            <a:ext cx="4251960" cy="3977640"/>
          </a:xfrm>
          <a:prstGeom prst="rect">
            <a:avLst/>
          </a:prstGeom>
          <a:solidFill>
            <a:srgbClr val="D0ECEB"/>
          </a:solidFill>
          <a:ln w="19050">
            <a:solidFill>
              <a:srgbClr val="0D7377"/>
            </a:solidFill>
            <a:prstDash val="solid"/>
          </a:ln>
        </p:spPr>
        <p:txBody>
          <a:bodyPr/>
          <a:lstStyle/>
          <a:p>
            <a:endParaRPr lang="en-US"/>
          </a:p>
        </p:txBody>
      </p:sp>
      <p:sp>
        <p:nvSpPr>
          <p:cNvPr id="8" name="Text 6"/>
          <p:cNvSpPr/>
          <p:nvPr/>
        </p:nvSpPr>
        <p:spPr>
          <a:xfrm>
            <a:off x="274320" y="804672"/>
            <a:ext cx="4023360" cy="384048"/>
          </a:xfrm>
          <a:prstGeom prst="rect">
            <a:avLst/>
          </a:prstGeom>
          <a:noFill/>
          <a:ln/>
        </p:spPr>
        <p:txBody>
          <a:bodyPr wrap="square" rtlCol="0" anchor="ctr"/>
          <a:lstStyle/>
          <a:p>
            <a:pPr marL="0" indent="0">
              <a:buNone/>
            </a:pPr>
            <a:r>
              <a:rPr lang="en-US" sz="1500" b="1" dirty="0">
                <a:solidFill>
                  <a:srgbClr val="0D7377"/>
                </a:solidFill>
                <a:latin typeface="Calibri" pitchFamily="34" charset="0"/>
                <a:ea typeface="Calibri" pitchFamily="34" charset="-122"/>
                <a:cs typeface="Calibri" pitchFamily="34" charset="-120"/>
              </a:rPr>
              <a:t>What Is Simethicone?</a:t>
            </a:r>
            <a:endParaRPr lang="en-US" sz="1500" dirty="0"/>
          </a:p>
        </p:txBody>
      </p:sp>
      <p:sp>
        <p:nvSpPr>
          <p:cNvPr id="9" name="Text 7"/>
          <p:cNvSpPr/>
          <p:nvPr/>
        </p:nvSpPr>
        <p:spPr>
          <a:xfrm>
            <a:off x="320040" y="1234440"/>
            <a:ext cx="4023360" cy="329184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 Anti-foaming agent used during GI endoscopy</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Active ingredient in common OTC anti-gas medications</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Silicone-containing polymers (polydimethylsiloxane + silicon dioxide)</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NOT water soluble — highly hydrophobic</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Contains additives: sugars, flavorings, thickeners</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Physiologically inert — excreted unchanged in feces (NIH/NCI)</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Studies show improved adenoma detection rates with use (Kutyla et al., 2018)</a:t>
            </a:r>
            <a:endParaRPr lang="en-US" sz="1400" dirty="0"/>
          </a:p>
        </p:txBody>
      </p:sp>
      <p:sp>
        <p:nvSpPr>
          <p:cNvPr id="10" name="Shape 8"/>
          <p:cNvSpPr/>
          <p:nvPr/>
        </p:nvSpPr>
        <p:spPr>
          <a:xfrm>
            <a:off x="4617720" y="749808"/>
            <a:ext cx="4343400" cy="3977640"/>
          </a:xfrm>
          <a:prstGeom prst="rect">
            <a:avLst/>
          </a:prstGeom>
          <a:solidFill>
            <a:srgbClr val="FDECEA"/>
          </a:solidFill>
          <a:ln w="19050">
            <a:solidFill>
              <a:srgbClr val="C0392B"/>
            </a:solidFill>
            <a:prstDash val="solid"/>
          </a:ln>
        </p:spPr>
        <p:txBody>
          <a:bodyPr/>
          <a:lstStyle/>
          <a:p>
            <a:endParaRPr lang="en-US"/>
          </a:p>
        </p:txBody>
      </p:sp>
      <p:sp>
        <p:nvSpPr>
          <p:cNvPr id="11" name="Text 9"/>
          <p:cNvSpPr/>
          <p:nvPr/>
        </p:nvSpPr>
        <p:spPr>
          <a:xfrm>
            <a:off x="4709160" y="804672"/>
            <a:ext cx="4114800" cy="384048"/>
          </a:xfrm>
          <a:prstGeom prst="rect">
            <a:avLst/>
          </a:prstGeom>
          <a:noFill/>
          <a:ln/>
        </p:spPr>
        <p:txBody>
          <a:bodyPr wrap="square" rtlCol="0" anchor="ctr"/>
          <a:lstStyle/>
          <a:p>
            <a:pPr marL="0" indent="0">
              <a:buNone/>
            </a:pPr>
            <a:r>
              <a:rPr lang="en-US" sz="1500" b="1" dirty="0">
                <a:solidFill>
                  <a:srgbClr val="C0392B"/>
                </a:solidFill>
                <a:latin typeface="Calibri" pitchFamily="34" charset="0"/>
                <a:ea typeface="Calibri" pitchFamily="34" charset="-122"/>
                <a:cs typeface="Calibri" pitchFamily="34" charset="-120"/>
              </a:rPr>
              <a:t>Why Is It a Problem?</a:t>
            </a:r>
            <a:endParaRPr lang="en-US" sz="1500" dirty="0"/>
          </a:p>
        </p:txBody>
      </p:sp>
      <p:sp>
        <p:nvSpPr>
          <p:cNvPr id="12" name="Text 10"/>
          <p:cNvSpPr/>
          <p:nvPr/>
        </p:nvSpPr>
        <p:spPr>
          <a:xfrm>
            <a:off x="4709160" y="1101852"/>
            <a:ext cx="4114800" cy="329184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 Persists in endoscope channels despite repeated cleaning, disinfection, and reprocessing</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Not consistently eliminated by AER or manual HLD</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Interferes with channel flushing during cleaning</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Increases risk of bacterial contamination and biofilm development</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Sugars and thickeners promote microbial growth</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Oral administration → suctioned into scope during procedure</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No confirmed direct patient infection link — yet (Ofstead 2016, 2019)</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Simethicone: Administration Routes &amp; Spectrum of Institutional Awareness</a:t>
            </a:r>
            <a:endParaRPr lang="en-US" sz="2400" dirty="0"/>
          </a:p>
        </p:txBody>
      </p:sp>
      <p:sp>
        <p:nvSpPr>
          <p:cNvPr id="7" name="Shape 5"/>
          <p:cNvSpPr/>
          <p:nvPr/>
        </p:nvSpPr>
        <p:spPr>
          <a:xfrm>
            <a:off x="182880" y="749808"/>
            <a:ext cx="2816352" cy="411480"/>
          </a:xfrm>
          <a:prstGeom prst="rect">
            <a:avLst/>
          </a:prstGeom>
          <a:solidFill>
            <a:srgbClr val="C0392B"/>
          </a:solidFill>
          <a:ln w="12700">
            <a:solidFill>
              <a:srgbClr val="C0392B"/>
            </a:solidFill>
            <a:prstDash val="solid"/>
          </a:ln>
        </p:spPr>
        <p:txBody>
          <a:bodyPr/>
          <a:lstStyle/>
          <a:p>
            <a:endParaRPr lang="en-US"/>
          </a:p>
        </p:txBody>
      </p:sp>
      <p:sp>
        <p:nvSpPr>
          <p:cNvPr id="8" name="Text 6"/>
          <p:cNvSpPr/>
          <p:nvPr/>
        </p:nvSpPr>
        <p:spPr>
          <a:xfrm>
            <a:off x="256032" y="749808"/>
            <a:ext cx="2697480" cy="411480"/>
          </a:xfrm>
          <a:prstGeom prst="rect">
            <a:avLst/>
          </a:prstGeom>
          <a:noFill/>
          <a:ln/>
        </p:spPr>
        <p:txBody>
          <a:bodyPr wrap="square"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Via Water Pump</a:t>
            </a:r>
            <a:endParaRPr lang="en-US" sz="1150" dirty="0"/>
          </a:p>
        </p:txBody>
      </p:sp>
      <p:sp>
        <p:nvSpPr>
          <p:cNvPr id="9" name="Shape 7"/>
          <p:cNvSpPr/>
          <p:nvPr/>
        </p:nvSpPr>
        <p:spPr>
          <a:xfrm>
            <a:off x="182880" y="1170432"/>
            <a:ext cx="2816352" cy="1234440"/>
          </a:xfrm>
          <a:prstGeom prst="rect">
            <a:avLst/>
          </a:prstGeom>
          <a:solidFill>
            <a:srgbClr val="F7FAFA"/>
          </a:solidFill>
          <a:ln w="12700">
            <a:solidFill>
              <a:srgbClr val="C0392B"/>
            </a:solidFill>
            <a:prstDash val="solid"/>
          </a:ln>
        </p:spPr>
        <p:txBody>
          <a:bodyPr/>
          <a:lstStyle/>
          <a:p>
            <a:endParaRPr lang="en-US"/>
          </a:p>
        </p:txBody>
      </p:sp>
      <p:sp>
        <p:nvSpPr>
          <p:cNvPr id="10" name="Text 8"/>
          <p:cNvSpPr/>
          <p:nvPr/>
        </p:nvSpPr>
        <p:spPr>
          <a:xfrm>
            <a:off x="274320" y="1207008"/>
            <a:ext cx="2633472" cy="114300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Highest channel exposure. Creates maximum distribution through irrigation channels and potentially into the AER. Crystallized simethicone documented in scopes AND AERs.</a:t>
            </a:r>
            <a:endParaRPr lang="en-US" sz="1100" dirty="0"/>
          </a:p>
        </p:txBody>
      </p:sp>
      <p:sp>
        <p:nvSpPr>
          <p:cNvPr id="11" name="Shape 9"/>
          <p:cNvSpPr/>
          <p:nvPr/>
        </p:nvSpPr>
        <p:spPr>
          <a:xfrm>
            <a:off x="3127248" y="749808"/>
            <a:ext cx="2816352" cy="411480"/>
          </a:xfrm>
          <a:prstGeom prst="rect">
            <a:avLst/>
          </a:prstGeom>
          <a:solidFill>
            <a:srgbClr val="4A6580"/>
          </a:solidFill>
          <a:ln w="12700">
            <a:solidFill>
              <a:srgbClr val="4A6580"/>
            </a:solidFill>
            <a:prstDash val="solid"/>
          </a:ln>
        </p:spPr>
        <p:txBody>
          <a:bodyPr/>
          <a:lstStyle/>
          <a:p>
            <a:endParaRPr lang="en-US"/>
          </a:p>
        </p:txBody>
      </p:sp>
      <p:sp>
        <p:nvSpPr>
          <p:cNvPr id="12" name="Text 10"/>
          <p:cNvSpPr/>
          <p:nvPr/>
        </p:nvSpPr>
        <p:spPr>
          <a:xfrm>
            <a:off x="3200400" y="749808"/>
            <a:ext cx="2697480" cy="411480"/>
          </a:xfrm>
          <a:prstGeom prst="rect">
            <a:avLst/>
          </a:prstGeom>
          <a:noFill/>
          <a:ln/>
        </p:spPr>
        <p:txBody>
          <a:bodyPr wrap="square"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Orally Pre-Procedure</a:t>
            </a:r>
            <a:endParaRPr lang="en-US" sz="1150" dirty="0"/>
          </a:p>
        </p:txBody>
      </p:sp>
      <p:sp>
        <p:nvSpPr>
          <p:cNvPr id="13" name="Shape 11"/>
          <p:cNvSpPr/>
          <p:nvPr/>
        </p:nvSpPr>
        <p:spPr>
          <a:xfrm>
            <a:off x="3127248" y="1170432"/>
            <a:ext cx="2816352" cy="1234440"/>
          </a:xfrm>
          <a:prstGeom prst="rect">
            <a:avLst/>
          </a:prstGeom>
          <a:solidFill>
            <a:srgbClr val="F7FAFA"/>
          </a:solidFill>
          <a:ln w="12700">
            <a:solidFill>
              <a:srgbClr val="4A6580"/>
            </a:solidFill>
            <a:prstDash val="solid"/>
          </a:ln>
        </p:spPr>
        <p:txBody>
          <a:bodyPr/>
          <a:lstStyle/>
          <a:p>
            <a:endParaRPr lang="en-US"/>
          </a:p>
        </p:txBody>
      </p:sp>
      <p:sp>
        <p:nvSpPr>
          <p:cNvPr id="14" name="Text 12"/>
          <p:cNvSpPr/>
          <p:nvPr/>
        </p:nvSpPr>
        <p:spPr>
          <a:xfrm>
            <a:off x="3218688" y="1207008"/>
            <a:ext cx="2633472" cy="114300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Physiologically inert — not absorbed. Present in GI tract during procedure and suctioned into working channel. Often overlooked as a source of scope contamination.</a:t>
            </a:r>
            <a:endParaRPr lang="en-US" sz="1100" dirty="0"/>
          </a:p>
        </p:txBody>
      </p:sp>
      <p:sp>
        <p:nvSpPr>
          <p:cNvPr id="15" name="Shape 13"/>
          <p:cNvSpPr/>
          <p:nvPr/>
        </p:nvSpPr>
        <p:spPr>
          <a:xfrm>
            <a:off x="6071616" y="749808"/>
            <a:ext cx="2816352" cy="411480"/>
          </a:xfrm>
          <a:prstGeom prst="rect">
            <a:avLst/>
          </a:prstGeom>
          <a:solidFill>
            <a:srgbClr val="D97706"/>
          </a:solidFill>
          <a:ln w="12700">
            <a:solidFill>
              <a:srgbClr val="D97706"/>
            </a:solidFill>
            <a:prstDash val="solid"/>
          </a:ln>
        </p:spPr>
        <p:txBody>
          <a:bodyPr/>
          <a:lstStyle/>
          <a:p>
            <a:endParaRPr lang="en-US"/>
          </a:p>
        </p:txBody>
      </p:sp>
      <p:sp>
        <p:nvSpPr>
          <p:cNvPr id="16" name="Text 14"/>
          <p:cNvSpPr/>
          <p:nvPr/>
        </p:nvSpPr>
        <p:spPr>
          <a:xfrm>
            <a:off x="6144768" y="749808"/>
            <a:ext cx="2697480" cy="411480"/>
          </a:xfrm>
          <a:prstGeom prst="rect">
            <a:avLst/>
          </a:prstGeom>
          <a:noFill/>
          <a:ln/>
        </p:spPr>
        <p:txBody>
          <a:bodyPr wrap="square"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Diluted via Biopsy Port</a:t>
            </a:r>
            <a:endParaRPr lang="en-US" sz="1150" dirty="0"/>
          </a:p>
        </p:txBody>
      </p:sp>
      <p:sp>
        <p:nvSpPr>
          <p:cNvPr id="17" name="Shape 15"/>
          <p:cNvSpPr/>
          <p:nvPr/>
        </p:nvSpPr>
        <p:spPr>
          <a:xfrm>
            <a:off x="6071616" y="1170432"/>
            <a:ext cx="2816352" cy="1234440"/>
          </a:xfrm>
          <a:prstGeom prst="rect">
            <a:avLst/>
          </a:prstGeom>
          <a:solidFill>
            <a:srgbClr val="F7FAFA"/>
          </a:solidFill>
          <a:ln w="12700">
            <a:solidFill>
              <a:srgbClr val="D97706"/>
            </a:solidFill>
            <a:prstDash val="solid"/>
          </a:ln>
        </p:spPr>
        <p:txBody>
          <a:bodyPr/>
          <a:lstStyle/>
          <a:p>
            <a:endParaRPr lang="en-US"/>
          </a:p>
        </p:txBody>
      </p:sp>
      <p:sp>
        <p:nvSpPr>
          <p:cNvPr id="18" name="Text 16"/>
          <p:cNvSpPr/>
          <p:nvPr/>
        </p:nvSpPr>
        <p:spPr>
          <a:xfrm>
            <a:off x="6163056" y="1207008"/>
            <a:ext cx="2633472" cy="1143000"/>
          </a:xfrm>
          <a:prstGeom prst="rect">
            <a:avLst/>
          </a:prstGeom>
          <a:noFill/>
          <a:ln/>
        </p:spPr>
        <p:txBody>
          <a:bodyPr wrap="square" rtlCol="0" anchor="ctr"/>
          <a:lstStyle/>
          <a:p>
            <a:pPr marL="0" indent="0">
              <a:buNone/>
            </a:pPr>
            <a:r>
              <a:rPr lang="en-US" sz="1100" dirty="0">
                <a:solidFill>
                  <a:srgbClr val="1A1A2E"/>
                </a:solidFill>
                <a:latin typeface="Calibri" pitchFamily="34" charset="0"/>
                <a:ea typeface="Calibri" pitchFamily="34" charset="-122"/>
                <a:cs typeface="Calibri" pitchFamily="34" charset="-120"/>
              </a:rPr>
              <a:t>Stanford study: diluted to 0.5% via working channel. After compressed air + 6-hr vertical hang — simethicone still found in every concentration tested.</a:t>
            </a:r>
            <a:endParaRPr lang="en-US" sz="1100" dirty="0"/>
          </a:p>
        </p:txBody>
      </p:sp>
      <p:sp>
        <p:nvSpPr>
          <p:cNvPr id="19" name="Shape 17"/>
          <p:cNvSpPr/>
          <p:nvPr/>
        </p:nvSpPr>
        <p:spPr>
          <a:xfrm>
            <a:off x="182880" y="2523744"/>
            <a:ext cx="8778240" cy="384048"/>
          </a:xfrm>
          <a:prstGeom prst="rect">
            <a:avLst/>
          </a:prstGeom>
          <a:solidFill>
            <a:srgbClr val="1B2E4B"/>
          </a:solidFill>
          <a:ln w="12700">
            <a:solidFill>
              <a:srgbClr val="1B2E4B"/>
            </a:solidFill>
            <a:prstDash val="solid"/>
          </a:ln>
        </p:spPr>
        <p:txBody>
          <a:bodyPr/>
          <a:lstStyle/>
          <a:p>
            <a:endParaRPr lang="en-US"/>
          </a:p>
        </p:txBody>
      </p:sp>
      <p:sp>
        <p:nvSpPr>
          <p:cNvPr id="20" name="Text 18"/>
          <p:cNvSpPr/>
          <p:nvPr/>
        </p:nvSpPr>
        <p:spPr>
          <a:xfrm>
            <a:off x="274320" y="2551176"/>
            <a:ext cx="8595360" cy="329184"/>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Spectrum of Institutional Awareness</a:t>
            </a:r>
            <a:endParaRPr lang="en-US" sz="1400" dirty="0"/>
          </a:p>
        </p:txBody>
      </p:sp>
      <p:sp>
        <p:nvSpPr>
          <p:cNvPr id="21" name="Shape 19"/>
          <p:cNvSpPr/>
          <p:nvPr/>
        </p:nvSpPr>
        <p:spPr>
          <a:xfrm>
            <a:off x="182880" y="2999232"/>
            <a:ext cx="2834640" cy="1719072"/>
          </a:xfrm>
          <a:prstGeom prst="rect">
            <a:avLst/>
          </a:prstGeom>
          <a:solidFill>
            <a:srgbClr val="FEF3C7"/>
          </a:solidFill>
          <a:ln w="19050">
            <a:solidFill>
              <a:srgbClr val="C0392B"/>
            </a:solidFill>
            <a:prstDash val="solid"/>
          </a:ln>
          <a:effectLst>
            <a:outerShdw blurRad="76200" dist="38100" dir="8100000" algn="bl" rotWithShape="0">
              <a:srgbClr val="000000">
                <a:alpha val="12000"/>
              </a:srgbClr>
            </a:outerShdw>
          </a:effectLst>
        </p:spPr>
        <p:txBody>
          <a:bodyPr/>
          <a:lstStyle/>
          <a:p>
            <a:endParaRPr lang="en-US"/>
          </a:p>
        </p:txBody>
      </p:sp>
      <p:sp>
        <p:nvSpPr>
          <p:cNvPr id="22" name="Text 20"/>
          <p:cNvSpPr/>
          <p:nvPr/>
        </p:nvSpPr>
        <p:spPr>
          <a:xfrm>
            <a:off x="274320" y="3063240"/>
            <a:ext cx="2651760" cy="347472"/>
          </a:xfrm>
          <a:prstGeom prst="rect">
            <a:avLst/>
          </a:prstGeom>
          <a:noFill/>
          <a:ln/>
        </p:spPr>
        <p:txBody>
          <a:bodyPr wrap="square" rtlCol="0" anchor="ctr"/>
          <a:lstStyle/>
          <a:p>
            <a:pPr marL="0" indent="0">
              <a:buNone/>
            </a:pPr>
            <a:r>
              <a:rPr lang="en-US" sz="1300" b="1" dirty="0">
                <a:solidFill>
                  <a:srgbClr val="C0392B"/>
                </a:solidFill>
                <a:latin typeface="Calibri" pitchFamily="34" charset="0"/>
                <a:ea typeface="Calibri" pitchFamily="34" charset="-122"/>
                <a:cs typeface="Calibri" pitchFamily="34" charset="-120"/>
              </a:rPr>
              <a:t>GI Nurses &amp; Techs</a:t>
            </a:r>
            <a:endParaRPr lang="en-US" sz="1300" dirty="0"/>
          </a:p>
        </p:txBody>
      </p:sp>
      <p:sp>
        <p:nvSpPr>
          <p:cNvPr id="23" name="Text 21"/>
          <p:cNvSpPr/>
          <p:nvPr/>
        </p:nvSpPr>
        <p:spPr>
          <a:xfrm>
            <a:off x="274320" y="3438144"/>
            <a:ext cx="2651760"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Often unaware of reprocessing implications. Use simethicone routinely without protocol guidance.</a:t>
            </a:r>
            <a:endParaRPr lang="en-US" sz="1150" dirty="0"/>
          </a:p>
        </p:txBody>
      </p:sp>
      <p:sp>
        <p:nvSpPr>
          <p:cNvPr id="24" name="Shape 22"/>
          <p:cNvSpPr/>
          <p:nvPr/>
        </p:nvSpPr>
        <p:spPr>
          <a:xfrm>
            <a:off x="3154680" y="2999232"/>
            <a:ext cx="2834640" cy="1719072"/>
          </a:xfrm>
          <a:prstGeom prst="rect">
            <a:avLst/>
          </a:prstGeom>
          <a:solidFill>
            <a:srgbClr val="FEF3C7"/>
          </a:solidFill>
          <a:ln w="1905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25" name="Text 23"/>
          <p:cNvSpPr/>
          <p:nvPr/>
        </p:nvSpPr>
        <p:spPr>
          <a:xfrm>
            <a:off x="3246120" y="3063240"/>
            <a:ext cx="2651760" cy="347472"/>
          </a:xfrm>
          <a:prstGeom prst="rect">
            <a:avLst/>
          </a:prstGeom>
          <a:noFill/>
          <a:ln/>
        </p:spPr>
        <p:txBody>
          <a:bodyPr wrap="square" rtlCol="0" anchor="ctr"/>
          <a:lstStyle/>
          <a:p>
            <a:pPr marL="0" indent="0">
              <a:buNone/>
            </a:pPr>
            <a:r>
              <a:rPr lang="en-US" sz="1300" b="1" dirty="0">
                <a:solidFill>
                  <a:srgbClr val="D97706"/>
                </a:solidFill>
                <a:latin typeface="Calibri" pitchFamily="34" charset="0"/>
                <a:ea typeface="Calibri" pitchFamily="34" charset="-122"/>
                <a:cs typeface="Calibri" pitchFamily="34" charset="-120"/>
              </a:rPr>
              <a:t>Gastroenterologists</a:t>
            </a:r>
            <a:endParaRPr lang="en-US" sz="1300" dirty="0"/>
          </a:p>
        </p:txBody>
      </p:sp>
      <p:sp>
        <p:nvSpPr>
          <p:cNvPr id="26" name="Text 24"/>
          <p:cNvSpPr/>
          <p:nvPr/>
        </p:nvSpPr>
        <p:spPr>
          <a:xfrm>
            <a:off x="3246120" y="3438144"/>
            <a:ext cx="2651760"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May know about mucosal visualization benefit but not the reprocessing risk data or manufacturer warnings.</a:t>
            </a:r>
            <a:endParaRPr lang="en-US" sz="1150" dirty="0"/>
          </a:p>
        </p:txBody>
      </p:sp>
      <p:sp>
        <p:nvSpPr>
          <p:cNvPr id="27" name="Shape 25"/>
          <p:cNvSpPr/>
          <p:nvPr/>
        </p:nvSpPr>
        <p:spPr>
          <a:xfrm>
            <a:off x="6126480" y="2999232"/>
            <a:ext cx="2834640" cy="1719072"/>
          </a:xfrm>
          <a:prstGeom prst="rect">
            <a:avLst/>
          </a:prstGeom>
          <a:solidFill>
            <a:srgbClr val="E8F5E9"/>
          </a:solidFill>
          <a:ln w="19050">
            <a:solidFill>
              <a:srgbClr val="16A34A"/>
            </a:solidFill>
            <a:prstDash val="solid"/>
          </a:ln>
          <a:effectLst>
            <a:outerShdw blurRad="76200" dist="38100" dir="8100000" algn="bl" rotWithShape="0">
              <a:srgbClr val="000000">
                <a:alpha val="12000"/>
              </a:srgbClr>
            </a:outerShdw>
          </a:effectLst>
        </p:spPr>
        <p:txBody>
          <a:bodyPr/>
          <a:lstStyle/>
          <a:p>
            <a:endParaRPr lang="en-US"/>
          </a:p>
        </p:txBody>
      </p:sp>
      <p:sp>
        <p:nvSpPr>
          <p:cNvPr id="28" name="Text 26"/>
          <p:cNvSpPr/>
          <p:nvPr/>
        </p:nvSpPr>
        <p:spPr>
          <a:xfrm>
            <a:off x="6217920" y="3063240"/>
            <a:ext cx="2651760" cy="347472"/>
          </a:xfrm>
          <a:prstGeom prst="rect">
            <a:avLst/>
          </a:prstGeom>
          <a:noFill/>
          <a:ln/>
        </p:spPr>
        <p:txBody>
          <a:bodyPr wrap="square" rtlCol="0" anchor="ctr"/>
          <a:lstStyle/>
          <a:p>
            <a:pPr marL="0" indent="0">
              <a:buNone/>
            </a:pPr>
            <a:r>
              <a:rPr lang="en-US" sz="1300" b="1" dirty="0">
                <a:solidFill>
                  <a:srgbClr val="16A34A"/>
                </a:solidFill>
                <a:latin typeface="Calibri" pitchFamily="34" charset="0"/>
                <a:ea typeface="Calibri" pitchFamily="34" charset="-122"/>
                <a:cs typeface="Calibri" pitchFamily="34" charset="-120"/>
              </a:rPr>
              <a:t>Zero-Tolerance Policy</a:t>
            </a:r>
            <a:endParaRPr lang="en-US" sz="1300" dirty="0"/>
          </a:p>
        </p:txBody>
      </p:sp>
      <p:sp>
        <p:nvSpPr>
          <p:cNvPr id="29" name="Text 27"/>
          <p:cNvSpPr/>
          <p:nvPr/>
        </p:nvSpPr>
        <p:spPr>
          <a:xfrm>
            <a:off x="6217920" y="3438144"/>
            <a:ext cx="2651760" cy="1188720"/>
          </a:xfrm>
          <a:prstGeom prst="rect">
            <a:avLst/>
          </a:prstGeom>
          <a:noFill/>
          <a:ln/>
        </p:spPr>
        <p:txBody>
          <a:bodyPr wrap="square" rtlCol="0" anchor="ctr"/>
          <a:lstStyle/>
          <a:p>
            <a:pPr marL="0" indent="0">
              <a:buNone/>
            </a:pPr>
            <a:r>
              <a:rPr lang="en-US" sz="1150" dirty="0">
                <a:solidFill>
                  <a:srgbClr val="1A1A2E"/>
                </a:solidFill>
                <a:latin typeface="Calibri" pitchFamily="34" charset="0"/>
                <a:ea typeface="Calibri" pitchFamily="34" charset="-122"/>
                <a:cs typeface="Calibri" pitchFamily="34" charset="-120"/>
              </a:rPr>
              <a:t>Some health systems have banned simethicone across all facilities after reviewing the evidence.</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Olympus Lab Study: Silicon Deposits in PTFE Tubing (WFHSS 2025)</a:t>
            </a:r>
            <a:endParaRPr lang="en-US" sz="2400" dirty="0"/>
          </a:p>
        </p:txBody>
      </p:sp>
      <p:pic>
        <p:nvPicPr>
          <p:cNvPr id="7" name="Image 0" descr="/home/claude/silicone_study.jpeg"/>
          <p:cNvPicPr>
            <a:picLocks noChangeAspect="1"/>
          </p:cNvPicPr>
          <p:nvPr/>
        </p:nvPicPr>
        <p:blipFill>
          <a:blip r:embed="rId3"/>
          <a:stretch>
            <a:fillRect/>
          </a:stretch>
        </p:blipFill>
        <p:spPr>
          <a:xfrm>
            <a:off x="4754880" y="749808"/>
            <a:ext cx="4206240" cy="3931920"/>
          </a:xfrm>
          <a:prstGeom prst="rect">
            <a:avLst/>
          </a:prstGeom>
        </p:spPr>
      </p:pic>
      <p:sp>
        <p:nvSpPr>
          <p:cNvPr id="8" name="Shape 5"/>
          <p:cNvSpPr/>
          <p:nvPr/>
        </p:nvSpPr>
        <p:spPr>
          <a:xfrm>
            <a:off x="182880" y="749808"/>
            <a:ext cx="4434840" cy="3977640"/>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9" name="Text 6"/>
          <p:cNvSpPr/>
          <p:nvPr/>
        </p:nvSpPr>
        <p:spPr>
          <a:xfrm>
            <a:off x="274320" y="822960"/>
            <a:ext cx="4206240" cy="438912"/>
          </a:xfrm>
          <a:prstGeom prst="rect">
            <a:avLst/>
          </a:prstGeom>
          <a:noFill/>
          <a:ln/>
        </p:spPr>
        <p:txBody>
          <a:bodyPr wrap="square" rtlCol="0" anchor="ctr"/>
          <a:lstStyle/>
          <a:p>
            <a:pPr marL="0" indent="0">
              <a:buNone/>
            </a:pPr>
            <a:r>
              <a:rPr lang="en-US" sz="1300" b="1" dirty="0">
                <a:solidFill>
                  <a:srgbClr val="14A098"/>
                </a:solidFill>
                <a:latin typeface="Calibri" pitchFamily="34" charset="0"/>
                <a:ea typeface="Calibri" pitchFamily="34" charset="-122"/>
                <a:cs typeface="Calibri" pitchFamily="34" charset="-120"/>
              </a:rPr>
              <a:t>Key Findings — Rittich, WFHSS Hong Kong Dec. 2025</a:t>
            </a:r>
            <a:endParaRPr lang="en-US" sz="1300" dirty="0"/>
          </a:p>
        </p:txBody>
      </p:sp>
      <p:sp>
        <p:nvSpPr>
          <p:cNvPr id="10" name="Text 7"/>
          <p:cNvSpPr/>
          <p:nvPr/>
        </p:nvSpPr>
        <p:spPr>
          <a:xfrm>
            <a:off x="320040" y="1389888"/>
            <a:ext cx="4114800" cy="320040"/>
          </a:xfrm>
          <a:prstGeom prst="rect">
            <a:avLst/>
          </a:prstGeom>
          <a:noFill/>
          <a:ln/>
        </p:spPr>
        <p:txBody>
          <a:bodyPr wrap="square" rtlCol="0" anchor="ctr"/>
          <a:lstStyle/>
          <a:p>
            <a:pPr marL="0" indent="0">
              <a:buNone/>
            </a:pPr>
            <a:r>
              <a:rPr lang="en-US" sz="1200" b="1" dirty="0">
                <a:solidFill>
                  <a:srgbClr val="14A098"/>
                </a:solidFill>
                <a:latin typeface="Calibri" pitchFamily="34" charset="0"/>
                <a:ea typeface="Calibri" pitchFamily="34" charset="-122"/>
                <a:cs typeface="Calibri" pitchFamily="34" charset="-120"/>
              </a:rPr>
              <a:t>❌ Cannot Be Cleaned Out</a:t>
            </a:r>
            <a:endParaRPr lang="en-US" sz="1200" dirty="0"/>
          </a:p>
        </p:txBody>
      </p:sp>
      <p:sp>
        <p:nvSpPr>
          <p:cNvPr id="11" name="Text 8"/>
          <p:cNvSpPr/>
          <p:nvPr/>
        </p:nvSpPr>
        <p:spPr>
          <a:xfrm>
            <a:off x="320040" y="1700784"/>
            <a:ext cx="4114800" cy="475488"/>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Standard cleaning and disinfection — including brushing of 4mm channels — cannot fully remove simethicone from PTFE channel walls.</a:t>
            </a:r>
            <a:endParaRPr lang="en-US" sz="1100" dirty="0"/>
          </a:p>
        </p:txBody>
      </p:sp>
      <p:sp>
        <p:nvSpPr>
          <p:cNvPr id="12" name="Text 9"/>
          <p:cNvSpPr/>
          <p:nvPr/>
        </p:nvSpPr>
        <p:spPr>
          <a:xfrm>
            <a:off x="320040" y="2267712"/>
            <a:ext cx="4114800" cy="320040"/>
          </a:xfrm>
          <a:prstGeom prst="rect">
            <a:avLst/>
          </a:prstGeom>
          <a:noFill/>
          <a:ln/>
        </p:spPr>
        <p:txBody>
          <a:bodyPr wrap="square" rtlCol="0" anchor="ctr"/>
          <a:lstStyle/>
          <a:p>
            <a:pPr marL="0" indent="0">
              <a:buNone/>
            </a:pPr>
            <a:r>
              <a:rPr lang="en-US" sz="1200" b="1" dirty="0">
                <a:solidFill>
                  <a:srgbClr val="14A098"/>
                </a:solidFill>
                <a:latin typeface="Calibri" pitchFamily="34" charset="0"/>
                <a:ea typeface="Calibri" pitchFamily="34" charset="-122"/>
                <a:cs typeface="Calibri" pitchFamily="34" charset="-120"/>
              </a:rPr>
              <a:t>📈 Builds Up With Every Use</a:t>
            </a:r>
            <a:endParaRPr lang="en-US" sz="1200" dirty="0"/>
          </a:p>
        </p:txBody>
      </p:sp>
      <p:sp>
        <p:nvSpPr>
          <p:cNvPr id="13" name="Text 10"/>
          <p:cNvSpPr/>
          <p:nvPr/>
        </p:nvSpPr>
        <p:spPr>
          <a:xfrm>
            <a:off x="320040" y="2578608"/>
            <a:ext cx="4114800" cy="475488"/>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Residue grows from 11–17 µg after cycle 1 to 76–130 µg after 10 cycles — a 7–8× increase with each reprocessing.</a:t>
            </a:r>
            <a:endParaRPr lang="en-US" sz="1100" dirty="0"/>
          </a:p>
        </p:txBody>
      </p:sp>
      <p:sp>
        <p:nvSpPr>
          <p:cNvPr id="14" name="Text 11"/>
          <p:cNvSpPr/>
          <p:nvPr/>
        </p:nvSpPr>
        <p:spPr>
          <a:xfrm>
            <a:off x="320040" y="3145536"/>
            <a:ext cx="4114800" cy="320040"/>
          </a:xfrm>
          <a:prstGeom prst="rect">
            <a:avLst/>
          </a:prstGeom>
          <a:noFill/>
          <a:ln/>
        </p:spPr>
        <p:txBody>
          <a:bodyPr wrap="square" rtlCol="0" anchor="ctr"/>
          <a:lstStyle/>
          <a:p>
            <a:pPr marL="0" indent="0">
              <a:buNone/>
            </a:pPr>
            <a:r>
              <a:rPr lang="en-US" sz="1200" b="1" dirty="0">
                <a:solidFill>
                  <a:srgbClr val="14A098"/>
                </a:solidFill>
                <a:latin typeface="Calibri" pitchFamily="34" charset="0"/>
                <a:ea typeface="Calibri" pitchFamily="34" charset="-122"/>
                <a:cs typeface="Calibri" pitchFamily="34" charset="-120"/>
              </a:rPr>
              <a:t>💧 Stays Viscous — Never Dries</a:t>
            </a:r>
            <a:endParaRPr lang="en-US" sz="1200" dirty="0"/>
          </a:p>
        </p:txBody>
      </p:sp>
      <p:sp>
        <p:nvSpPr>
          <p:cNvPr id="15" name="Text 12"/>
          <p:cNvSpPr/>
          <p:nvPr/>
        </p:nvSpPr>
        <p:spPr>
          <a:xfrm>
            <a:off x="320040" y="3456432"/>
            <a:ext cx="4114800" cy="475488"/>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Microscopy confirmed: simethicone droplets remain as a wet viscous film. Unlike water — it does not evaporate from channels.</a:t>
            </a:r>
            <a:endParaRPr lang="en-US" sz="1100" dirty="0"/>
          </a:p>
        </p:txBody>
      </p:sp>
      <p:sp>
        <p:nvSpPr>
          <p:cNvPr id="16" name="Text 13"/>
          <p:cNvSpPr/>
          <p:nvPr/>
        </p:nvSpPr>
        <p:spPr>
          <a:xfrm>
            <a:off x="320040" y="4023360"/>
            <a:ext cx="4114800" cy="320040"/>
          </a:xfrm>
          <a:prstGeom prst="rect">
            <a:avLst/>
          </a:prstGeom>
          <a:noFill/>
          <a:ln/>
        </p:spPr>
        <p:txBody>
          <a:bodyPr wrap="square" rtlCol="0" anchor="ctr"/>
          <a:lstStyle/>
          <a:p>
            <a:pPr marL="0" indent="0">
              <a:buNone/>
            </a:pPr>
            <a:r>
              <a:rPr lang="en-US" sz="1200" b="1" dirty="0">
                <a:solidFill>
                  <a:srgbClr val="14A098"/>
                </a:solidFill>
                <a:latin typeface="Calibri" pitchFamily="34" charset="0"/>
                <a:ea typeface="Calibri" pitchFamily="34" charset="-122"/>
                <a:cs typeface="Calibri" pitchFamily="34" charset="-120"/>
              </a:rPr>
              <a:t>🔬 Method: ICP-OES</a:t>
            </a:r>
            <a:endParaRPr lang="en-US" sz="1200" dirty="0"/>
          </a:p>
        </p:txBody>
      </p:sp>
      <p:sp>
        <p:nvSpPr>
          <p:cNvPr id="17" name="Text 14"/>
          <p:cNvSpPr/>
          <p:nvPr/>
        </p:nvSpPr>
        <p:spPr>
          <a:xfrm>
            <a:off x="320040" y="4334256"/>
            <a:ext cx="4114800" cy="475488"/>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Atomic emission spectrometry on PTFE surrogates — 2mm unbrushable and 4mm brushable — measured silicon at the µg level.</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Olympus Data: Silicon Accumulation Grows With Every Reprocessing Cycle</a:t>
            </a:r>
            <a:endParaRPr lang="en-US" sz="2400" dirty="0"/>
          </a:p>
        </p:txBody>
      </p:sp>
      <p:graphicFrame>
        <p:nvGraphicFramePr>
          <p:cNvPr id="7" name="Chart 0"/>
          <p:cNvGraphicFramePr/>
          <p:nvPr/>
        </p:nvGraphicFramePr>
        <p:xfrm>
          <a:off x="274320" y="713232"/>
          <a:ext cx="566928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5"/>
          <p:cNvSpPr/>
          <p:nvPr/>
        </p:nvSpPr>
        <p:spPr>
          <a:xfrm>
            <a:off x="6080760" y="749808"/>
            <a:ext cx="2880360" cy="3977640"/>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9" name="Text 6"/>
          <p:cNvSpPr/>
          <p:nvPr/>
        </p:nvSpPr>
        <p:spPr>
          <a:xfrm>
            <a:off x="6172200" y="822960"/>
            <a:ext cx="2697480" cy="365760"/>
          </a:xfrm>
          <a:prstGeom prst="rect">
            <a:avLst/>
          </a:prstGeom>
          <a:noFill/>
          <a:ln/>
        </p:spPr>
        <p:txBody>
          <a:bodyPr wrap="square" rtlCol="0" anchor="ctr"/>
          <a:lstStyle/>
          <a:p>
            <a:pPr marL="0" indent="0">
              <a:buNone/>
            </a:pPr>
            <a:r>
              <a:rPr lang="en-US" sz="1400" b="1" dirty="0">
                <a:solidFill>
                  <a:srgbClr val="14A098"/>
                </a:solidFill>
                <a:latin typeface="Calibri" pitchFamily="34" charset="0"/>
                <a:ea typeface="Calibri" pitchFamily="34" charset="-122"/>
                <a:cs typeface="Calibri" pitchFamily="34" charset="-120"/>
              </a:rPr>
              <a:t>Key Takeaways</a:t>
            </a:r>
            <a:endParaRPr lang="en-US" sz="1400" dirty="0"/>
          </a:p>
        </p:txBody>
      </p:sp>
      <p:sp>
        <p:nvSpPr>
          <p:cNvPr id="10" name="Shape 7"/>
          <p:cNvSpPr/>
          <p:nvPr/>
        </p:nvSpPr>
        <p:spPr>
          <a:xfrm>
            <a:off x="6144768" y="1298448"/>
            <a:ext cx="2743200" cy="594360"/>
          </a:xfrm>
          <a:prstGeom prst="rect">
            <a:avLst/>
          </a:prstGeom>
          <a:solidFill>
            <a:srgbClr val="0D7377"/>
          </a:solidFill>
          <a:ln w="12700">
            <a:solidFill>
              <a:srgbClr val="0D7377"/>
            </a:solidFill>
            <a:prstDash val="solid"/>
          </a:ln>
        </p:spPr>
        <p:txBody>
          <a:bodyPr/>
          <a:lstStyle/>
          <a:p>
            <a:endParaRPr lang="en-US"/>
          </a:p>
        </p:txBody>
      </p:sp>
      <p:sp>
        <p:nvSpPr>
          <p:cNvPr id="11" name="Text 8"/>
          <p:cNvSpPr/>
          <p:nvPr/>
        </p:nvSpPr>
        <p:spPr>
          <a:xfrm>
            <a:off x="6199632" y="1316736"/>
            <a:ext cx="2651760" cy="548640"/>
          </a:xfrm>
          <a:prstGeom prst="rect">
            <a:avLst/>
          </a:prstGeom>
          <a:noFill/>
          <a:ln/>
        </p:spPr>
        <p:txBody>
          <a:bodyPr wrap="square" rtlCol="0" anchor="ctr"/>
          <a:lstStyle/>
          <a:p>
            <a:pPr marL="0" indent="0">
              <a:buNone/>
            </a:pPr>
            <a:r>
              <a:rPr lang="en-US" sz="1050" dirty="0">
                <a:solidFill>
                  <a:srgbClr val="FFFFFF"/>
                </a:solidFill>
                <a:latin typeface="Calibri" pitchFamily="34" charset="0"/>
                <a:ea typeface="Calibri" pitchFamily="34" charset="-122"/>
                <a:cs typeface="Calibri" pitchFamily="34" charset="-120"/>
              </a:rPr>
              <a:t>Every cycle adds more residue — cumulative and progressive</a:t>
            </a:r>
            <a:endParaRPr lang="en-US" sz="1050" dirty="0"/>
          </a:p>
        </p:txBody>
      </p:sp>
      <p:sp>
        <p:nvSpPr>
          <p:cNvPr id="12" name="Shape 9"/>
          <p:cNvSpPr/>
          <p:nvPr/>
        </p:nvSpPr>
        <p:spPr>
          <a:xfrm>
            <a:off x="6144768" y="1956816"/>
            <a:ext cx="2743200" cy="594360"/>
          </a:xfrm>
          <a:prstGeom prst="rect">
            <a:avLst/>
          </a:prstGeom>
          <a:solidFill>
            <a:srgbClr val="0D7377"/>
          </a:solidFill>
          <a:ln w="12700">
            <a:solidFill>
              <a:srgbClr val="0D7377"/>
            </a:solidFill>
            <a:prstDash val="solid"/>
          </a:ln>
        </p:spPr>
        <p:txBody>
          <a:bodyPr/>
          <a:lstStyle/>
          <a:p>
            <a:endParaRPr lang="en-US"/>
          </a:p>
        </p:txBody>
      </p:sp>
      <p:sp>
        <p:nvSpPr>
          <p:cNvPr id="13" name="Text 10"/>
          <p:cNvSpPr/>
          <p:nvPr/>
        </p:nvSpPr>
        <p:spPr>
          <a:xfrm>
            <a:off x="6199632" y="1975104"/>
            <a:ext cx="2651760" cy="548640"/>
          </a:xfrm>
          <a:prstGeom prst="rect">
            <a:avLst/>
          </a:prstGeom>
          <a:noFill/>
          <a:ln/>
        </p:spPr>
        <p:txBody>
          <a:bodyPr wrap="square" rtlCol="0" anchor="ctr"/>
          <a:lstStyle/>
          <a:p>
            <a:pPr marL="0" indent="0">
              <a:buNone/>
            </a:pPr>
            <a:r>
              <a:rPr lang="en-US" sz="1050" dirty="0">
                <a:solidFill>
                  <a:srgbClr val="FFFFFF"/>
                </a:solidFill>
                <a:latin typeface="Calibri" pitchFamily="34" charset="0"/>
                <a:ea typeface="Calibri" pitchFamily="34" charset="-122"/>
                <a:cs typeface="Calibri" pitchFamily="34" charset="-120"/>
              </a:rPr>
              <a:t>4mm brushable: retained 110–130 µg — brushing helps but cannot eliminate</a:t>
            </a:r>
            <a:endParaRPr lang="en-US" sz="1050" dirty="0"/>
          </a:p>
        </p:txBody>
      </p:sp>
      <p:sp>
        <p:nvSpPr>
          <p:cNvPr id="14" name="Shape 11"/>
          <p:cNvSpPr/>
          <p:nvPr/>
        </p:nvSpPr>
        <p:spPr>
          <a:xfrm>
            <a:off x="6144768" y="2615184"/>
            <a:ext cx="2743200" cy="594360"/>
          </a:xfrm>
          <a:prstGeom prst="rect">
            <a:avLst/>
          </a:prstGeom>
          <a:solidFill>
            <a:srgbClr val="0D7377"/>
          </a:solidFill>
          <a:ln w="12700">
            <a:solidFill>
              <a:srgbClr val="0D7377"/>
            </a:solidFill>
            <a:prstDash val="solid"/>
          </a:ln>
        </p:spPr>
        <p:txBody>
          <a:bodyPr/>
          <a:lstStyle/>
          <a:p>
            <a:endParaRPr lang="en-US"/>
          </a:p>
        </p:txBody>
      </p:sp>
      <p:sp>
        <p:nvSpPr>
          <p:cNvPr id="15" name="Text 12"/>
          <p:cNvSpPr/>
          <p:nvPr/>
        </p:nvSpPr>
        <p:spPr>
          <a:xfrm>
            <a:off x="6199632" y="2633472"/>
            <a:ext cx="2651760" cy="548640"/>
          </a:xfrm>
          <a:prstGeom prst="rect">
            <a:avLst/>
          </a:prstGeom>
          <a:noFill/>
          <a:ln/>
        </p:spPr>
        <p:txBody>
          <a:bodyPr wrap="square" rtlCol="0" anchor="ctr"/>
          <a:lstStyle/>
          <a:p>
            <a:pPr marL="0" indent="0">
              <a:buNone/>
            </a:pPr>
            <a:r>
              <a:rPr lang="en-US" sz="1050" dirty="0">
                <a:solidFill>
                  <a:srgbClr val="FFFFFF"/>
                </a:solidFill>
                <a:latin typeface="Calibri" pitchFamily="34" charset="0"/>
                <a:ea typeface="Calibri" pitchFamily="34" charset="-122"/>
                <a:cs typeface="Calibri" pitchFamily="34" charset="-120"/>
              </a:rPr>
              <a:t>2mm unbrushable: 7–8× accumulation across 20 cycles</a:t>
            </a:r>
            <a:endParaRPr lang="en-US" sz="1050" dirty="0"/>
          </a:p>
        </p:txBody>
      </p:sp>
      <p:sp>
        <p:nvSpPr>
          <p:cNvPr id="16" name="Shape 13"/>
          <p:cNvSpPr/>
          <p:nvPr/>
        </p:nvSpPr>
        <p:spPr>
          <a:xfrm>
            <a:off x="6144768" y="3273552"/>
            <a:ext cx="2743200" cy="594360"/>
          </a:xfrm>
          <a:prstGeom prst="rect">
            <a:avLst/>
          </a:prstGeom>
          <a:solidFill>
            <a:srgbClr val="0D7377"/>
          </a:solidFill>
          <a:ln w="12700">
            <a:solidFill>
              <a:srgbClr val="0D7377"/>
            </a:solidFill>
            <a:prstDash val="solid"/>
          </a:ln>
        </p:spPr>
        <p:txBody>
          <a:bodyPr/>
          <a:lstStyle/>
          <a:p>
            <a:endParaRPr lang="en-US"/>
          </a:p>
        </p:txBody>
      </p:sp>
      <p:sp>
        <p:nvSpPr>
          <p:cNvPr id="17" name="Text 14"/>
          <p:cNvSpPr/>
          <p:nvPr/>
        </p:nvSpPr>
        <p:spPr>
          <a:xfrm>
            <a:off x="6199632" y="3291840"/>
            <a:ext cx="2651760" cy="548640"/>
          </a:xfrm>
          <a:prstGeom prst="rect">
            <a:avLst/>
          </a:prstGeom>
          <a:noFill/>
          <a:ln/>
        </p:spPr>
        <p:txBody>
          <a:bodyPr wrap="square" rtlCol="0" anchor="ctr"/>
          <a:lstStyle/>
          <a:p>
            <a:pPr marL="0" indent="0">
              <a:buNone/>
            </a:pPr>
            <a:r>
              <a:rPr lang="en-US" sz="1050" dirty="0">
                <a:solidFill>
                  <a:srgbClr val="FFFFFF"/>
                </a:solidFill>
                <a:latin typeface="Calibri" pitchFamily="34" charset="0"/>
                <a:ea typeface="Calibri" pitchFamily="34" charset="-122"/>
                <a:cs typeface="Calibri" pitchFamily="34" charset="-120"/>
              </a:rPr>
              <a:t>Residue never plateaus — keeps growing with scope use</a:t>
            </a:r>
            <a:endParaRPr lang="en-US" sz="1050" dirty="0"/>
          </a:p>
        </p:txBody>
      </p:sp>
      <p:sp>
        <p:nvSpPr>
          <p:cNvPr id="18" name="Shape 15"/>
          <p:cNvSpPr/>
          <p:nvPr/>
        </p:nvSpPr>
        <p:spPr>
          <a:xfrm>
            <a:off x="6144768" y="3931920"/>
            <a:ext cx="2743200" cy="594360"/>
          </a:xfrm>
          <a:prstGeom prst="rect">
            <a:avLst/>
          </a:prstGeom>
          <a:solidFill>
            <a:srgbClr val="0D7377"/>
          </a:solidFill>
          <a:ln w="12700">
            <a:solidFill>
              <a:srgbClr val="0D7377"/>
            </a:solidFill>
            <a:prstDash val="solid"/>
          </a:ln>
        </p:spPr>
        <p:txBody>
          <a:bodyPr/>
          <a:lstStyle/>
          <a:p>
            <a:endParaRPr lang="en-US"/>
          </a:p>
        </p:txBody>
      </p:sp>
      <p:sp>
        <p:nvSpPr>
          <p:cNvPr id="19" name="Text 16"/>
          <p:cNvSpPr/>
          <p:nvPr/>
        </p:nvSpPr>
        <p:spPr>
          <a:xfrm>
            <a:off x="6199632" y="3950208"/>
            <a:ext cx="2651760" cy="548640"/>
          </a:xfrm>
          <a:prstGeom prst="rect">
            <a:avLst/>
          </a:prstGeom>
          <a:noFill/>
          <a:ln/>
        </p:spPr>
        <p:txBody>
          <a:bodyPr wrap="square" rtlCol="0" anchor="ctr"/>
          <a:lstStyle/>
          <a:p>
            <a:pPr marL="0" indent="0">
              <a:buNone/>
            </a:pPr>
            <a:r>
              <a:rPr lang="en-US" sz="1050" dirty="0">
                <a:solidFill>
                  <a:srgbClr val="FFFFFF"/>
                </a:solidFill>
                <a:latin typeface="Calibri" pitchFamily="34" charset="0"/>
                <a:ea typeface="Calibri" pitchFamily="34" charset="-122"/>
                <a:cs typeface="Calibri" pitchFamily="34" charset="-120"/>
              </a:rPr>
              <a:t>Olympus's own lab. Their own data. Their recommendation: don't use it.</a:t>
            </a:r>
            <a:endParaRPr lang="en-US" sz="1050" dirty="0"/>
          </a:p>
        </p:txBody>
      </p:sp>
      <p:sp>
        <p:nvSpPr>
          <p:cNvPr id="20" name="Text 17"/>
          <p:cNvSpPr/>
          <p:nvPr/>
        </p:nvSpPr>
        <p:spPr>
          <a:xfrm>
            <a:off x="274320" y="4800600"/>
            <a:ext cx="8229600" cy="228600"/>
          </a:xfrm>
          <a:prstGeom prst="rect">
            <a:avLst/>
          </a:prstGeom>
          <a:noFill/>
          <a:ln/>
        </p:spPr>
        <p:txBody>
          <a:bodyPr wrap="square" rtlCol="0" anchor="ctr"/>
          <a:lstStyle/>
          <a:p>
            <a:pPr marL="0" indent="0">
              <a:buNone/>
            </a:pPr>
            <a:r>
              <a:rPr lang="en-US" sz="900" i="1" dirty="0">
                <a:solidFill>
                  <a:srgbClr val="64748B"/>
                </a:solidFill>
                <a:latin typeface="Calibri" pitchFamily="34" charset="0"/>
                <a:ea typeface="Calibri" pitchFamily="34" charset="-122"/>
                <a:cs typeface="Calibri" pitchFamily="34" charset="-120"/>
              </a:rPr>
              <a:t>Source: Rittich A. (Olympus Corporation). WFHSS Conference, Hong Kong, December 5, 2025.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Olympus Data: Simethicone Hides Bacteria — Scopes Appear Cleaner Than They Are</a:t>
            </a:r>
            <a:endParaRPr lang="en-US" sz="2400" dirty="0"/>
          </a:p>
        </p:txBody>
      </p:sp>
      <p:sp>
        <p:nvSpPr>
          <p:cNvPr id="7" name="Shape 5"/>
          <p:cNvSpPr/>
          <p:nvPr/>
        </p:nvSpPr>
        <p:spPr>
          <a:xfrm>
            <a:off x="182880" y="713232"/>
            <a:ext cx="8778240" cy="502920"/>
          </a:xfrm>
          <a:prstGeom prst="rect">
            <a:avLst/>
          </a:prstGeom>
          <a:solidFill>
            <a:srgbClr val="C0392B"/>
          </a:solidFill>
          <a:ln w="12700">
            <a:solidFill>
              <a:srgbClr val="C0392B"/>
            </a:solidFill>
            <a:prstDash val="solid"/>
          </a:ln>
        </p:spPr>
        <p:txBody>
          <a:bodyPr/>
          <a:lstStyle/>
          <a:p>
            <a:endParaRPr lang="en-US"/>
          </a:p>
        </p:txBody>
      </p:sp>
      <p:sp>
        <p:nvSpPr>
          <p:cNvPr id="8" name="Text 6"/>
          <p:cNvSpPr/>
          <p:nvPr/>
        </p:nvSpPr>
        <p:spPr>
          <a:xfrm>
            <a:off x="274320" y="749808"/>
            <a:ext cx="8595360" cy="41148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  CRITICAL PATIENT SAFETY FINDING — Rittich, WFHSS 2025  |  Tested: E. coli, S. aureus, P. aeruginosa</a:t>
            </a:r>
            <a:endParaRPr lang="en-US" sz="1200" dirty="0"/>
          </a:p>
        </p:txBody>
      </p:sp>
      <p:sp>
        <p:nvSpPr>
          <p:cNvPr id="9" name="Shape 7"/>
          <p:cNvSpPr/>
          <p:nvPr/>
        </p:nvSpPr>
        <p:spPr>
          <a:xfrm>
            <a:off x="182880" y="1298448"/>
            <a:ext cx="4206240" cy="3337560"/>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0" name="Text 8"/>
          <p:cNvSpPr/>
          <p:nvPr/>
        </p:nvSpPr>
        <p:spPr>
          <a:xfrm>
            <a:off x="274320" y="1371600"/>
            <a:ext cx="4023360" cy="438912"/>
          </a:xfrm>
          <a:prstGeom prst="rect">
            <a:avLst/>
          </a:prstGeom>
          <a:noFill/>
          <a:ln/>
        </p:spPr>
        <p:txBody>
          <a:bodyPr wrap="square" rtlCol="0" anchor="ctr"/>
          <a:lstStyle/>
          <a:p>
            <a:pPr marL="0" indent="0">
              <a:buNone/>
            </a:pPr>
            <a:r>
              <a:rPr lang="en-US" sz="1300" b="1" dirty="0">
                <a:solidFill>
                  <a:srgbClr val="0D7377"/>
                </a:solidFill>
                <a:latin typeface="Calibri" pitchFamily="34" charset="0"/>
                <a:ea typeface="Calibri" pitchFamily="34" charset="-122"/>
                <a:cs typeface="Calibri" pitchFamily="34" charset="-120"/>
              </a:rPr>
              <a:t>Scenario A: Simethicone → Then Bacteria</a:t>
            </a:r>
            <a:endParaRPr lang="en-US" sz="1300" dirty="0"/>
          </a:p>
        </p:txBody>
      </p:sp>
      <p:sp>
        <p:nvSpPr>
          <p:cNvPr id="11" name="Text 9"/>
          <p:cNvSpPr/>
          <p:nvPr/>
        </p:nvSpPr>
        <p:spPr>
          <a:xfrm>
            <a:off x="320040" y="1865376"/>
            <a:ext cx="3977640" cy="182880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1. Simethicone flushed through reprocessed channel
2. 5-min incubation  →  3. Bacteria added on top
4. 30-min incubation  →  5. Channel sampled
</a:t>
            </a:r>
            <a:r>
              <a:rPr lang="en-US" sz="1200" b="1" dirty="0">
                <a:solidFill>
                  <a:srgbClr val="1A1A2E"/>
                </a:solidFill>
                <a:latin typeface="Calibri" pitchFamily="34" charset="0"/>
                <a:ea typeface="Calibri" pitchFamily="34" charset="-122"/>
                <a:cs typeface="Calibri" pitchFamily="34" charset="-120"/>
              </a:rPr>
              <a:t>RESULT: </a:t>
            </a:r>
            <a:r>
              <a:rPr lang="en-US" sz="1200" dirty="0">
                <a:solidFill>
                  <a:srgbClr val="1A1A2E"/>
                </a:solidFill>
                <a:latin typeface="Calibri" pitchFamily="34" charset="0"/>
                <a:ea typeface="Calibri" pitchFamily="34" charset="-122"/>
                <a:cs typeface="Calibri" pitchFamily="34" charset="-120"/>
              </a:rPr>
              <a:t>Extraction efficiency near 90% negative control. Simethicone present before bacteria did NOT significantly affect bacterial recovery.</a:t>
            </a:r>
            <a:endParaRPr lang="en-US" sz="1200" dirty="0"/>
          </a:p>
        </p:txBody>
      </p:sp>
      <p:sp>
        <p:nvSpPr>
          <p:cNvPr id="12" name="Text 10"/>
          <p:cNvSpPr/>
          <p:nvPr/>
        </p:nvSpPr>
        <p:spPr>
          <a:xfrm>
            <a:off x="320040" y="3730752"/>
            <a:ext cx="3977640" cy="320040"/>
          </a:xfrm>
          <a:prstGeom prst="rect">
            <a:avLst/>
          </a:prstGeom>
          <a:noFill/>
          <a:ln/>
        </p:spPr>
        <p:txBody>
          <a:bodyPr wrap="square" rtlCol="0" anchor="ctr"/>
          <a:lstStyle/>
          <a:p>
            <a:pPr marL="0" indent="0">
              <a:buNone/>
            </a:pPr>
            <a:r>
              <a:rPr lang="en-US" sz="1100" i="1" dirty="0">
                <a:solidFill>
                  <a:srgbClr val="64748B"/>
                </a:solidFill>
                <a:latin typeface="Calibri" pitchFamily="34" charset="0"/>
                <a:ea typeface="Calibri" pitchFamily="34" charset="-122"/>
                <a:cs typeface="Calibri" pitchFamily="34" charset="-120"/>
              </a:rPr>
              <a:t>(Does NOT mirror clinical reality)</a:t>
            </a:r>
            <a:endParaRPr lang="en-US" sz="1100" dirty="0"/>
          </a:p>
        </p:txBody>
      </p:sp>
      <p:sp>
        <p:nvSpPr>
          <p:cNvPr id="13" name="Shape 11"/>
          <p:cNvSpPr/>
          <p:nvPr/>
        </p:nvSpPr>
        <p:spPr>
          <a:xfrm>
            <a:off x="4224528" y="2286000"/>
            <a:ext cx="694944" cy="694944"/>
          </a:xfrm>
          <a:prstGeom prst="ellipse">
            <a:avLst/>
          </a:prstGeom>
          <a:solidFill>
            <a:srgbClr val="1B2E4B"/>
          </a:solidFill>
          <a:ln w="12700">
            <a:solidFill>
              <a:srgbClr val="1B2E4B"/>
            </a:solidFill>
            <a:prstDash val="solid"/>
          </a:ln>
        </p:spPr>
        <p:txBody>
          <a:bodyPr/>
          <a:lstStyle/>
          <a:p>
            <a:endParaRPr lang="en-US"/>
          </a:p>
        </p:txBody>
      </p:sp>
      <p:sp>
        <p:nvSpPr>
          <p:cNvPr id="14" name="Text 12"/>
          <p:cNvSpPr/>
          <p:nvPr/>
        </p:nvSpPr>
        <p:spPr>
          <a:xfrm>
            <a:off x="4224528" y="2286000"/>
            <a:ext cx="694944" cy="694944"/>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VS</a:t>
            </a:r>
            <a:endParaRPr lang="en-US" sz="1400" dirty="0"/>
          </a:p>
        </p:txBody>
      </p:sp>
      <p:sp>
        <p:nvSpPr>
          <p:cNvPr id="15" name="Shape 13"/>
          <p:cNvSpPr/>
          <p:nvPr/>
        </p:nvSpPr>
        <p:spPr>
          <a:xfrm>
            <a:off x="4572000" y="1298448"/>
            <a:ext cx="4389120" cy="3337560"/>
          </a:xfrm>
          <a:prstGeom prst="rect">
            <a:avLst/>
          </a:prstGeom>
          <a:solidFill>
            <a:srgbClr val="FDECEA"/>
          </a:solidFill>
          <a:ln w="25400">
            <a:solidFill>
              <a:srgbClr val="C0392B"/>
            </a:solidFill>
            <a:prstDash val="solid"/>
          </a:ln>
          <a:effectLst>
            <a:outerShdw blurRad="76200" dist="38100" dir="8100000" algn="bl" rotWithShape="0">
              <a:srgbClr val="000000">
                <a:alpha val="12000"/>
              </a:srgbClr>
            </a:outerShdw>
          </a:effectLst>
        </p:spPr>
        <p:txBody>
          <a:bodyPr/>
          <a:lstStyle/>
          <a:p>
            <a:endParaRPr lang="en-US"/>
          </a:p>
        </p:txBody>
      </p:sp>
      <p:sp>
        <p:nvSpPr>
          <p:cNvPr id="16" name="Text 14"/>
          <p:cNvSpPr/>
          <p:nvPr/>
        </p:nvSpPr>
        <p:spPr>
          <a:xfrm>
            <a:off x="4663440" y="1371600"/>
            <a:ext cx="4206240" cy="438912"/>
          </a:xfrm>
          <a:prstGeom prst="rect">
            <a:avLst/>
          </a:prstGeom>
          <a:noFill/>
          <a:ln/>
        </p:spPr>
        <p:txBody>
          <a:bodyPr wrap="square" rtlCol="0" anchor="ctr"/>
          <a:lstStyle/>
          <a:p>
            <a:pPr marL="0" indent="0">
              <a:buNone/>
            </a:pPr>
            <a:r>
              <a:rPr lang="en-US" sz="1300" b="1" dirty="0">
                <a:solidFill>
                  <a:srgbClr val="C0392B"/>
                </a:solidFill>
                <a:latin typeface="Calibri" pitchFamily="34" charset="0"/>
                <a:ea typeface="Calibri" pitchFamily="34" charset="-122"/>
                <a:cs typeface="Calibri" pitchFamily="34" charset="-120"/>
              </a:rPr>
              <a:t>★ Scenario B: Bacteria → Then Simethicone</a:t>
            </a:r>
            <a:endParaRPr lang="en-US" sz="1300" dirty="0"/>
          </a:p>
        </p:txBody>
      </p:sp>
      <p:sp>
        <p:nvSpPr>
          <p:cNvPr id="17" name="Text 15"/>
          <p:cNvSpPr/>
          <p:nvPr/>
        </p:nvSpPr>
        <p:spPr>
          <a:xfrm>
            <a:off x="4681728" y="1865376"/>
            <a:ext cx="4160520" cy="182880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1. Bacteria added to reprocessed channel
2. 30-min incubation  →  3. Simethicone flushed on top
4. 5-min incubation  →  5. Channel sampled
</a:t>
            </a:r>
            <a:r>
              <a:rPr lang="en-US" sz="1200" b="1" dirty="0">
                <a:solidFill>
                  <a:srgbClr val="C0392B"/>
                </a:solidFill>
                <a:latin typeface="Calibri" pitchFamily="34" charset="0"/>
                <a:ea typeface="Calibri" pitchFamily="34" charset="-122"/>
                <a:cs typeface="Calibri" pitchFamily="34" charset="-120"/>
              </a:rPr>
              <a:t>RESULT: </a:t>
            </a:r>
            <a:r>
              <a:rPr lang="en-US" sz="1200" dirty="0">
                <a:solidFill>
                  <a:srgbClr val="1A1A2E"/>
                </a:solidFill>
                <a:latin typeface="Calibri" pitchFamily="34" charset="0"/>
                <a:ea typeface="Calibri" pitchFamily="34" charset="-122"/>
                <a:cs typeface="Calibri" pitchFamily="34" charset="-120"/>
              </a:rPr>
              <a:t>IMPORTANT reduction in extraction efficiency across ALL three organisms. Simethicone coats bacteria — standard surveillance CANNOT detect them.</a:t>
            </a:r>
            <a:endParaRPr lang="en-US" sz="1200" dirty="0"/>
          </a:p>
        </p:txBody>
      </p:sp>
      <p:sp>
        <p:nvSpPr>
          <p:cNvPr id="18" name="Text 16"/>
          <p:cNvSpPr/>
          <p:nvPr/>
        </p:nvSpPr>
        <p:spPr>
          <a:xfrm>
            <a:off x="4681728" y="3730752"/>
            <a:ext cx="4160520" cy="320040"/>
          </a:xfrm>
          <a:prstGeom prst="rect">
            <a:avLst/>
          </a:prstGeom>
          <a:noFill/>
          <a:ln/>
        </p:spPr>
        <p:txBody>
          <a:bodyPr wrap="square" rtlCol="0" anchor="ctr"/>
          <a:lstStyle/>
          <a:p>
            <a:pPr marL="0" indent="0">
              <a:buNone/>
            </a:pPr>
            <a:r>
              <a:rPr lang="en-US" sz="1100" b="1" i="1" dirty="0">
                <a:solidFill>
                  <a:srgbClr val="C0392B"/>
                </a:solidFill>
                <a:latin typeface="Calibri" pitchFamily="34" charset="0"/>
                <a:ea typeface="Calibri" pitchFamily="34" charset="-122"/>
                <a:cs typeface="Calibri" pitchFamily="34" charset="-120"/>
              </a:rPr>
              <a:t>★ This mirrors real clinical use</a:t>
            </a:r>
            <a:endParaRPr lang="en-US" sz="1100" dirty="0"/>
          </a:p>
        </p:txBody>
      </p:sp>
      <p:sp>
        <p:nvSpPr>
          <p:cNvPr id="19" name="Text 17"/>
          <p:cNvSpPr/>
          <p:nvPr/>
        </p:nvSpPr>
        <p:spPr>
          <a:xfrm>
            <a:off x="274320" y="4681728"/>
            <a:ext cx="8595360" cy="256032"/>
          </a:xfrm>
          <a:prstGeom prst="rect">
            <a:avLst/>
          </a:prstGeom>
          <a:noFill/>
          <a:ln/>
        </p:spPr>
        <p:txBody>
          <a:bodyPr wrap="square" rtlCol="0" anchor="ctr"/>
          <a:lstStyle/>
          <a:p>
            <a:pPr marL="0" indent="0" algn="ctr">
              <a:buNone/>
            </a:pPr>
            <a:r>
              <a:rPr lang="en-US" sz="1050" b="1" dirty="0">
                <a:solidFill>
                  <a:srgbClr val="C0392B"/>
                </a:solidFill>
                <a:latin typeface="Calibri" pitchFamily="34" charset="0"/>
                <a:ea typeface="Calibri" pitchFamily="34" charset="-122"/>
                <a:cs typeface="Calibri" pitchFamily="34" charset="-120"/>
              </a:rPr>
              <a:t>Critical Implication: Microbiologic surveillance may significantly UNDERESTIMATE contamination when simethicone has been used. This is a patient safety blind spot.</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FDA MAUDE Database: 2026 Q1 Simethicone-Related Reports</a:t>
            </a:r>
            <a:endParaRPr lang="en-US" sz="2400" dirty="0"/>
          </a:p>
        </p:txBody>
      </p:sp>
      <p:sp>
        <p:nvSpPr>
          <p:cNvPr id="7" name="Shape 5"/>
          <p:cNvSpPr/>
          <p:nvPr/>
        </p:nvSpPr>
        <p:spPr>
          <a:xfrm>
            <a:off x="182880" y="713232"/>
            <a:ext cx="8778240" cy="566928"/>
          </a:xfrm>
          <a:prstGeom prst="rect">
            <a:avLst/>
          </a:prstGeom>
          <a:solidFill>
            <a:srgbClr val="1B2E4B"/>
          </a:solidFill>
          <a:ln w="12700">
            <a:solidFill>
              <a:srgbClr val="1B2E4B"/>
            </a:solidFill>
            <a:prstDash val="solid"/>
          </a:ln>
        </p:spPr>
        <p:txBody>
          <a:bodyPr/>
          <a:lstStyle/>
          <a:p>
            <a:endParaRPr lang="en-US"/>
          </a:p>
        </p:txBody>
      </p:sp>
      <p:sp>
        <p:nvSpPr>
          <p:cNvPr id="8" name="Text 6"/>
          <p:cNvSpPr/>
          <p:nvPr/>
        </p:nvSpPr>
        <p:spPr>
          <a:xfrm>
            <a:off x="274320" y="749808"/>
            <a:ext cx="8595360" cy="45720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247 MAUDE Reports mentioning 'Simethicone' in narrative — January through March 2026</a:t>
            </a:r>
            <a:endParaRPr lang="en-US" sz="1400" dirty="0"/>
          </a:p>
        </p:txBody>
      </p:sp>
      <p:sp>
        <p:nvSpPr>
          <p:cNvPr id="9" name="Shape 7"/>
          <p:cNvSpPr/>
          <p:nvPr/>
        </p:nvSpPr>
        <p:spPr>
          <a:xfrm>
            <a:off x="228600" y="1389888"/>
            <a:ext cx="2743200" cy="1463040"/>
          </a:xfrm>
          <a:prstGeom prst="rect">
            <a:avLst/>
          </a:prstGeom>
          <a:solidFill>
            <a:srgbClr val="0D7377"/>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0" name="Text 8"/>
          <p:cNvSpPr/>
          <p:nvPr/>
        </p:nvSpPr>
        <p:spPr>
          <a:xfrm>
            <a:off x="274320" y="1444752"/>
            <a:ext cx="2651760" cy="34747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January</a:t>
            </a:r>
            <a:endParaRPr lang="en-US" sz="1600" dirty="0"/>
          </a:p>
        </p:txBody>
      </p:sp>
      <p:sp>
        <p:nvSpPr>
          <p:cNvPr id="11" name="Text 9"/>
          <p:cNvSpPr/>
          <p:nvPr/>
        </p:nvSpPr>
        <p:spPr>
          <a:xfrm>
            <a:off x="274320" y="1783080"/>
            <a:ext cx="2651760" cy="685800"/>
          </a:xfrm>
          <a:prstGeom prst="rect">
            <a:avLst/>
          </a:prstGeom>
          <a:noFill/>
          <a:ln/>
        </p:spPr>
        <p:txBody>
          <a:bodyPr wrap="square" rtlCol="0" anchor="ctr"/>
          <a:lstStyle/>
          <a:p>
            <a:pPr marL="0" indent="0" algn="ctr">
              <a:buNone/>
            </a:pPr>
            <a:r>
              <a:rPr lang="en-US" sz="4800" b="1" dirty="0">
                <a:solidFill>
                  <a:srgbClr val="F0E68C"/>
                </a:solidFill>
                <a:latin typeface="Calibri" pitchFamily="34" charset="0"/>
                <a:ea typeface="Calibri" pitchFamily="34" charset="-122"/>
                <a:cs typeface="Calibri" pitchFamily="34" charset="-120"/>
              </a:rPr>
              <a:t>109</a:t>
            </a:r>
            <a:endParaRPr lang="en-US" sz="4800" dirty="0"/>
          </a:p>
        </p:txBody>
      </p:sp>
      <p:sp>
        <p:nvSpPr>
          <p:cNvPr id="12" name="Text 10"/>
          <p:cNvSpPr/>
          <p:nvPr/>
        </p:nvSpPr>
        <p:spPr>
          <a:xfrm>
            <a:off x="274320" y="2450592"/>
            <a:ext cx="2651760" cy="274320"/>
          </a:xfrm>
          <a:prstGeom prst="rect">
            <a:avLst/>
          </a:prstGeom>
          <a:noFill/>
          <a:ln/>
        </p:spPr>
        <p:txBody>
          <a:bodyPr wrap="square" rtlCol="0" anchor="ctr"/>
          <a:lstStyle/>
          <a:p>
            <a:pPr marL="0" indent="0" algn="ctr">
              <a:buNone/>
            </a:pPr>
            <a:r>
              <a:rPr lang="en-US" sz="1300" dirty="0">
                <a:solidFill>
                  <a:srgbClr val="CCDDDD"/>
                </a:solidFill>
                <a:latin typeface="Calibri" pitchFamily="34" charset="0"/>
                <a:ea typeface="Calibri" pitchFamily="34" charset="-122"/>
                <a:cs typeface="Calibri" pitchFamily="34" charset="-120"/>
              </a:rPr>
              <a:t>reports</a:t>
            </a:r>
            <a:endParaRPr lang="en-US" sz="1300" dirty="0"/>
          </a:p>
        </p:txBody>
      </p:sp>
      <p:sp>
        <p:nvSpPr>
          <p:cNvPr id="13" name="Shape 11"/>
          <p:cNvSpPr/>
          <p:nvPr/>
        </p:nvSpPr>
        <p:spPr>
          <a:xfrm>
            <a:off x="3154680" y="1389888"/>
            <a:ext cx="2743200" cy="1463040"/>
          </a:xfrm>
          <a:prstGeom prst="rect">
            <a:avLst/>
          </a:prstGeom>
          <a:solidFill>
            <a:srgbClr val="0D7377"/>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4" name="Text 12"/>
          <p:cNvSpPr/>
          <p:nvPr/>
        </p:nvSpPr>
        <p:spPr>
          <a:xfrm>
            <a:off x="3200400" y="1444752"/>
            <a:ext cx="2651760" cy="34747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February</a:t>
            </a:r>
            <a:endParaRPr lang="en-US" sz="1600" dirty="0"/>
          </a:p>
        </p:txBody>
      </p:sp>
      <p:sp>
        <p:nvSpPr>
          <p:cNvPr id="15" name="Text 13"/>
          <p:cNvSpPr/>
          <p:nvPr/>
        </p:nvSpPr>
        <p:spPr>
          <a:xfrm>
            <a:off x="3200400" y="1783080"/>
            <a:ext cx="2651760" cy="685800"/>
          </a:xfrm>
          <a:prstGeom prst="rect">
            <a:avLst/>
          </a:prstGeom>
          <a:noFill/>
          <a:ln/>
        </p:spPr>
        <p:txBody>
          <a:bodyPr wrap="square" rtlCol="0" anchor="ctr"/>
          <a:lstStyle/>
          <a:p>
            <a:pPr marL="0" indent="0" algn="ctr">
              <a:buNone/>
            </a:pPr>
            <a:r>
              <a:rPr lang="en-US" sz="4800" b="1" dirty="0">
                <a:solidFill>
                  <a:srgbClr val="F0E68C"/>
                </a:solidFill>
                <a:latin typeface="Calibri" pitchFamily="34" charset="0"/>
                <a:ea typeface="Calibri" pitchFamily="34" charset="-122"/>
                <a:cs typeface="Calibri" pitchFamily="34" charset="-120"/>
              </a:rPr>
              <a:t>72</a:t>
            </a:r>
            <a:endParaRPr lang="en-US" sz="4800" dirty="0"/>
          </a:p>
        </p:txBody>
      </p:sp>
      <p:sp>
        <p:nvSpPr>
          <p:cNvPr id="16" name="Text 14"/>
          <p:cNvSpPr/>
          <p:nvPr/>
        </p:nvSpPr>
        <p:spPr>
          <a:xfrm>
            <a:off x="3200400" y="2450592"/>
            <a:ext cx="2651760" cy="274320"/>
          </a:xfrm>
          <a:prstGeom prst="rect">
            <a:avLst/>
          </a:prstGeom>
          <a:noFill/>
          <a:ln/>
        </p:spPr>
        <p:txBody>
          <a:bodyPr wrap="square" rtlCol="0" anchor="ctr"/>
          <a:lstStyle/>
          <a:p>
            <a:pPr marL="0" indent="0" algn="ctr">
              <a:buNone/>
            </a:pPr>
            <a:r>
              <a:rPr lang="en-US" sz="1300" dirty="0">
                <a:solidFill>
                  <a:srgbClr val="CCDDDD"/>
                </a:solidFill>
                <a:latin typeface="Calibri" pitchFamily="34" charset="0"/>
                <a:ea typeface="Calibri" pitchFamily="34" charset="-122"/>
                <a:cs typeface="Calibri" pitchFamily="34" charset="-120"/>
              </a:rPr>
              <a:t>reports</a:t>
            </a:r>
            <a:endParaRPr lang="en-US" sz="1300" dirty="0"/>
          </a:p>
        </p:txBody>
      </p:sp>
      <p:sp>
        <p:nvSpPr>
          <p:cNvPr id="17" name="Shape 15"/>
          <p:cNvSpPr/>
          <p:nvPr/>
        </p:nvSpPr>
        <p:spPr>
          <a:xfrm>
            <a:off x="6080760" y="1389888"/>
            <a:ext cx="2743200" cy="1463040"/>
          </a:xfrm>
          <a:prstGeom prst="rect">
            <a:avLst/>
          </a:prstGeom>
          <a:solidFill>
            <a:srgbClr val="0D7377"/>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8" name="Text 16"/>
          <p:cNvSpPr/>
          <p:nvPr/>
        </p:nvSpPr>
        <p:spPr>
          <a:xfrm>
            <a:off x="6126480" y="1444752"/>
            <a:ext cx="2651760" cy="34747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March</a:t>
            </a:r>
            <a:endParaRPr lang="en-US" sz="1600" dirty="0"/>
          </a:p>
        </p:txBody>
      </p:sp>
      <p:sp>
        <p:nvSpPr>
          <p:cNvPr id="19" name="Text 17"/>
          <p:cNvSpPr/>
          <p:nvPr/>
        </p:nvSpPr>
        <p:spPr>
          <a:xfrm>
            <a:off x="6126480" y="1783080"/>
            <a:ext cx="2651760" cy="685800"/>
          </a:xfrm>
          <a:prstGeom prst="rect">
            <a:avLst/>
          </a:prstGeom>
          <a:noFill/>
          <a:ln/>
        </p:spPr>
        <p:txBody>
          <a:bodyPr wrap="square" rtlCol="0" anchor="ctr"/>
          <a:lstStyle/>
          <a:p>
            <a:pPr marL="0" indent="0" algn="ctr">
              <a:buNone/>
            </a:pPr>
            <a:r>
              <a:rPr lang="en-US" sz="4800" b="1" dirty="0">
                <a:solidFill>
                  <a:srgbClr val="F0E68C"/>
                </a:solidFill>
                <a:latin typeface="Calibri" pitchFamily="34" charset="0"/>
                <a:ea typeface="Calibri" pitchFamily="34" charset="-122"/>
                <a:cs typeface="Calibri" pitchFamily="34" charset="-120"/>
              </a:rPr>
              <a:t>66</a:t>
            </a:r>
            <a:endParaRPr lang="en-US" sz="4800" dirty="0"/>
          </a:p>
        </p:txBody>
      </p:sp>
      <p:sp>
        <p:nvSpPr>
          <p:cNvPr id="20" name="Text 18"/>
          <p:cNvSpPr/>
          <p:nvPr/>
        </p:nvSpPr>
        <p:spPr>
          <a:xfrm>
            <a:off x="6126480" y="2450592"/>
            <a:ext cx="2651760" cy="274320"/>
          </a:xfrm>
          <a:prstGeom prst="rect">
            <a:avLst/>
          </a:prstGeom>
          <a:noFill/>
          <a:ln/>
        </p:spPr>
        <p:txBody>
          <a:bodyPr wrap="square" rtlCol="0" anchor="ctr"/>
          <a:lstStyle/>
          <a:p>
            <a:pPr marL="0" indent="0" algn="ctr">
              <a:buNone/>
            </a:pPr>
            <a:r>
              <a:rPr lang="en-US" sz="1300" dirty="0">
                <a:solidFill>
                  <a:srgbClr val="CCDDDD"/>
                </a:solidFill>
                <a:latin typeface="Calibri" pitchFamily="34" charset="0"/>
                <a:ea typeface="Calibri" pitchFamily="34" charset="-122"/>
                <a:cs typeface="Calibri" pitchFamily="34" charset="-120"/>
              </a:rPr>
              <a:t>reports</a:t>
            </a:r>
            <a:endParaRPr lang="en-US" sz="1300" dirty="0"/>
          </a:p>
        </p:txBody>
      </p:sp>
      <p:graphicFrame>
        <p:nvGraphicFramePr>
          <p:cNvPr id="21" name="Chart 0"/>
          <p:cNvGraphicFramePr/>
          <p:nvPr/>
        </p:nvGraphicFramePr>
        <p:xfrm>
          <a:off x="182880" y="2926080"/>
          <a:ext cx="8778240" cy="187452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19"/>
          <p:cNvSpPr/>
          <p:nvPr/>
        </p:nvSpPr>
        <p:spPr>
          <a:xfrm>
            <a:off x="274320" y="4800600"/>
            <a:ext cx="8595360" cy="228600"/>
          </a:xfrm>
          <a:prstGeom prst="rect">
            <a:avLst/>
          </a:prstGeom>
          <a:noFill/>
          <a:ln/>
        </p:spPr>
        <p:txBody>
          <a:bodyPr wrap="square" rtlCol="0" anchor="ctr"/>
          <a:lstStyle/>
          <a:p>
            <a:pPr marL="0" indent="0">
              <a:buNone/>
            </a:pPr>
            <a:r>
              <a:rPr lang="en-US" sz="900" i="1" dirty="0">
                <a:solidFill>
                  <a:srgbClr val="64748B"/>
                </a:solidFill>
                <a:latin typeface="Calibri" pitchFamily="34" charset="0"/>
                <a:ea typeface="Calibri" pitchFamily="34" charset="-122"/>
                <a:cs typeface="Calibri" pitchFamily="34" charset="-120"/>
              </a:rPr>
              <a:t>Note: April 2026 data not yet in FDA backend. Data hard stop: March 31, 2026.  Source: FDA MAUDE Database, export May 11, 2026.</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Simethicone MAUDE Reports: 2024 vs 2025 — A 117% Year-Over-Year Increase</a:t>
            </a:r>
            <a:endParaRPr lang="en-US" sz="2400" dirty="0"/>
          </a:p>
        </p:txBody>
      </p:sp>
      <p:sp>
        <p:nvSpPr>
          <p:cNvPr id="7" name="Shape 5"/>
          <p:cNvSpPr/>
          <p:nvPr/>
        </p:nvSpPr>
        <p:spPr>
          <a:xfrm>
            <a:off x="182880" y="713232"/>
            <a:ext cx="4206240" cy="1280160"/>
          </a:xfrm>
          <a:prstGeom prst="rect">
            <a:avLst/>
          </a:prstGeom>
          <a:solidFill>
            <a:srgbClr val="E8EEF0"/>
          </a:solidFill>
          <a:ln w="12700">
            <a:solidFill>
              <a:srgbClr val="64748B"/>
            </a:solidFill>
            <a:prstDash val="solid"/>
          </a:ln>
          <a:effectLst>
            <a:outerShdw blurRad="76200" dist="38100" dir="8100000" algn="bl" rotWithShape="0">
              <a:srgbClr val="000000">
                <a:alpha val="12000"/>
              </a:srgbClr>
            </a:outerShdw>
          </a:effectLst>
        </p:spPr>
        <p:txBody>
          <a:bodyPr/>
          <a:lstStyle/>
          <a:p>
            <a:endParaRPr lang="en-US"/>
          </a:p>
        </p:txBody>
      </p:sp>
      <p:sp>
        <p:nvSpPr>
          <p:cNvPr id="8" name="Text 6"/>
          <p:cNvSpPr/>
          <p:nvPr/>
        </p:nvSpPr>
        <p:spPr>
          <a:xfrm>
            <a:off x="274320" y="777240"/>
            <a:ext cx="4023360" cy="347472"/>
          </a:xfrm>
          <a:prstGeom prst="rect">
            <a:avLst/>
          </a:prstGeom>
          <a:noFill/>
          <a:ln/>
        </p:spPr>
        <p:txBody>
          <a:bodyPr wrap="square" rtlCol="0" anchor="ctr"/>
          <a:lstStyle/>
          <a:p>
            <a:pPr marL="0" indent="0" algn="ctr">
              <a:buNone/>
            </a:pPr>
            <a:r>
              <a:rPr lang="en-US" sz="1400" b="1" dirty="0">
                <a:solidFill>
                  <a:srgbClr val="64748B"/>
                </a:solidFill>
                <a:latin typeface="Calibri" pitchFamily="34" charset="0"/>
                <a:ea typeface="Calibri" pitchFamily="34" charset="-122"/>
                <a:cs typeface="Calibri" pitchFamily="34" charset="-120"/>
              </a:rPr>
              <a:t>2024 Full Year</a:t>
            </a:r>
            <a:endParaRPr lang="en-US" sz="1400" dirty="0"/>
          </a:p>
        </p:txBody>
      </p:sp>
      <p:sp>
        <p:nvSpPr>
          <p:cNvPr id="9" name="Text 7"/>
          <p:cNvSpPr/>
          <p:nvPr/>
        </p:nvSpPr>
        <p:spPr>
          <a:xfrm>
            <a:off x="274320" y="1078992"/>
            <a:ext cx="4023360" cy="621792"/>
          </a:xfrm>
          <a:prstGeom prst="rect">
            <a:avLst/>
          </a:prstGeom>
          <a:noFill/>
          <a:ln/>
        </p:spPr>
        <p:txBody>
          <a:bodyPr wrap="square" rtlCol="0" anchor="ctr"/>
          <a:lstStyle/>
          <a:p>
            <a:pPr marL="0" indent="0" algn="ctr">
              <a:buNone/>
            </a:pPr>
            <a:r>
              <a:rPr lang="en-US" sz="5200" b="1" dirty="0">
                <a:solidFill>
                  <a:srgbClr val="1B2E4B"/>
                </a:solidFill>
                <a:latin typeface="Calibri" pitchFamily="34" charset="0"/>
                <a:ea typeface="Calibri" pitchFamily="34" charset="-122"/>
                <a:cs typeface="Calibri" pitchFamily="34" charset="-120"/>
              </a:rPr>
              <a:t>411</a:t>
            </a:r>
            <a:endParaRPr lang="en-US" sz="5200" dirty="0"/>
          </a:p>
        </p:txBody>
      </p:sp>
      <p:sp>
        <p:nvSpPr>
          <p:cNvPr id="10" name="Shape 8"/>
          <p:cNvSpPr/>
          <p:nvPr/>
        </p:nvSpPr>
        <p:spPr>
          <a:xfrm>
            <a:off x="4754880" y="713232"/>
            <a:ext cx="4206240" cy="1280160"/>
          </a:xfrm>
          <a:prstGeom prst="rect">
            <a:avLst/>
          </a:prstGeom>
          <a:solidFill>
            <a:srgbClr val="FDECEA"/>
          </a:solidFill>
          <a:ln w="25400">
            <a:solidFill>
              <a:srgbClr val="C0392B"/>
            </a:solidFill>
            <a:prstDash val="solid"/>
          </a:ln>
          <a:effectLst>
            <a:outerShdw blurRad="76200" dist="38100" dir="8100000" algn="bl" rotWithShape="0">
              <a:srgbClr val="000000">
                <a:alpha val="12000"/>
              </a:srgbClr>
            </a:outerShdw>
          </a:effectLst>
        </p:spPr>
        <p:txBody>
          <a:bodyPr/>
          <a:lstStyle/>
          <a:p>
            <a:endParaRPr lang="en-US"/>
          </a:p>
        </p:txBody>
      </p:sp>
      <p:sp>
        <p:nvSpPr>
          <p:cNvPr id="11" name="Text 9"/>
          <p:cNvSpPr/>
          <p:nvPr/>
        </p:nvSpPr>
        <p:spPr>
          <a:xfrm>
            <a:off x="4846320" y="777240"/>
            <a:ext cx="4023360" cy="347472"/>
          </a:xfrm>
          <a:prstGeom prst="rect">
            <a:avLst/>
          </a:prstGeom>
          <a:noFill/>
          <a:ln/>
        </p:spPr>
        <p:txBody>
          <a:bodyPr wrap="square" rtlCol="0" anchor="ctr"/>
          <a:lstStyle/>
          <a:p>
            <a:pPr marL="0" indent="0" algn="ctr">
              <a:buNone/>
            </a:pPr>
            <a:r>
              <a:rPr lang="en-US" sz="1400" b="1" dirty="0">
                <a:solidFill>
                  <a:srgbClr val="C0392B"/>
                </a:solidFill>
                <a:latin typeface="Calibri" pitchFamily="34" charset="0"/>
                <a:ea typeface="Calibri" pitchFamily="34" charset="-122"/>
                <a:cs typeface="Calibri" pitchFamily="34" charset="-120"/>
              </a:rPr>
              <a:t>2025 Full Year</a:t>
            </a:r>
            <a:endParaRPr lang="en-US" sz="1400" dirty="0"/>
          </a:p>
        </p:txBody>
      </p:sp>
      <p:sp>
        <p:nvSpPr>
          <p:cNvPr id="12" name="Text 10"/>
          <p:cNvSpPr/>
          <p:nvPr/>
        </p:nvSpPr>
        <p:spPr>
          <a:xfrm>
            <a:off x="4846320" y="1078992"/>
            <a:ext cx="4023360" cy="621792"/>
          </a:xfrm>
          <a:prstGeom prst="rect">
            <a:avLst/>
          </a:prstGeom>
          <a:noFill/>
          <a:ln/>
        </p:spPr>
        <p:txBody>
          <a:bodyPr wrap="square" rtlCol="0" anchor="ctr"/>
          <a:lstStyle/>
          <a:p>
            <a:pPr marL="0" indent="0" algn="ctr">
              <a:buNone/>
            </a:pPr>
            <a:r>
              <a:rPr lang="en-US" sz="5200" b="1" dirty="0">
                <a:solidFill>
                  <a:srgbClr val="C0392B"/>
                </a:solidFill>
                <a:latin typeface="Calibri" pitchFamily="34" charset="0"/>
                <a:ea typeface="Calibri" pitchFamily="34" charset="-122"/>
                <a:cs typeface="Calibri" pitchFamily="34" charset="-120"/>
              </a:rPr>
              <a:t>891</a:t>
            </a:r>
            <a:endParaRPr lang="en-US" sz="5200" dirty="0"/>
          </a:p>
        </p:txBody>
      </p:sp>
      <p:sp>
        <p:nvSpPr>
          <p:cNvPr id="13" name="Shape 11"/>
          <p:cNvSpPr/>
          <p:nvPr/>
        </p:nvSpPr>
        <p:spPr>
          <a:xfrm>
            <a:off x="4041648" y="822960"/>
            <a:ext cx="1060704" cy="1005840"/>
          </a:xfrm>
          <a:prstGeom prst="rect">
            <a:avLst/>
          </a:prstGeom>
          <a:solidFill>
            <a:srgbClr val="D97706"/>
          </a:solidFill>
          <a:ln w="12700">
            <a:solidFill>
              <a:srgbClr val="D97706"/>
            </a:solidFill>
            <a:prstDash val="solid"/>
          </a:ln>
        </p:spPr>
        <p:txBody>
          <a:bodyPr/>
          <a:lstStyle/>
          <a:p>
            <a:endParaRPr lang="en-US"/>
          </a:p>
        </p:txBody>
      </p:sp>
      <p:sp>
        <p:nvSpPr>
          <p:cNvPr id="14" name="Text 12"/>
          <p:cNvSpPr/>
          <p:nvPr/>
        </p:nvSpPr>
        <p:spPr>
          <a:xfrm>
            <a:off x="4041648" y="822960"/>
            <a:ext cx="1060704" cy="10058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117%</a:t>
            </a:r>
            <a:endParaRPr lang="en-US" sz="1300" dirty="0"/>
          </a:p>
        </p:txBody>
      </p:sp>
      <p:graphicFrame>
        <p:nvGraphicFramePr>
          <p:cNvPr id="15" name="Chart 0"/>
          <p:cNvGraphicFramePr/>
          <p:nvPr/>
        </p:nvGraphicFramePr>
        <p:xfrm>
          <a:off x="182880" y="2103120"/>
          <a:ext cx="877824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13"/>
          <p:cNvSpPr/>
          <p:nvPr/>
        </p:nvSpPr>
        <p:spPr>
          <a:xfrm>
            <a:off x="274320" y="4800600"/>
            <a:ext cx="8595360" cy="228600"/>
          </a:xfrm>
          <a:prstGeom prst="rect">
            <a:avLst/>
          </a:prstGeom>
          <a:noFill/>
          <a:ln/>
        </p:spPr>
        <p:txBody>
          <a:bodyPr wrap="square" rtlCol="0" anchor="ctr"/>
          <a:lstStyle/>
          <a:p>
            <a:pPr marL="0" indent="0">
              <a:buNone/>
            </a:pPr>
            <a:r>
              <a:rPr lang="en-US" sz="900" i="1" dirty="0">
                <a:solidFill>
                  <a:srgbClr val="64748B"/>
                </a:solidFill>
                <a:latin typeface="Calibri" pitchFamily="34" charset="0"/>
                <a:ea typeface="Calibri" pitchFamily="34" charset="-122"/>
                <a:cs typeface="Calibri" pitchFamily="34" charset="-120"/>
              </a:rPr>
              <a:t>Source: FDA MAUDE Database. Simethicone keyword search in narrative field. 2024 total: 411. 2025 total: 891.</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What Are These MAUDE Reports Saying? Key Themes from 247 Narratives</a:t>
            </a:r>
            <a:endParaRPr lang="en-US" sz="2400" dirty="0"/>
          </a:p>
        </p:txBody>
      </p:sp>
      <p:sp>
        <p:nvSpPr>
          <p:cNvPr id="7" name="Shape 5"/>
          <p:cNvSpPr/>
          <p:nvPr/>
        </p:nvSpPr>
        <p:spPr>
          <a:xfrm>
            <a:off x="182880" y="713232"/>
            <a:ext cx="8778240" cy="457200"/>
          </a:xfrm>
          <a:prstGeom prst="rect">
            <a:avLst/>
          </a:prstGeom>
          <a:solidFill>
            <a:srgbClr val="0D7377"/>
          </a:solidFill>
          <a:ln w="12700">
            <a:solidFill>
              <a:srgbClr val="0D7377"/>
            </a:solidFill>
            <a:prstDash val="solid"/>
          </a:ln>
        </p:spPr>
        <p:txBody>
          <a:bodyPr/>
          <a:lstStyle/>
          <a:p>
            <a:endParaRPr lang="en-US"/>
          </a:p>
        </p:txBody>
      </p:sp>
      <p:sp>
        <p:nvSpPr>
          <p:cNvPr id="8" name="Text 6"/>
          <p:cNvSpPr/>
          <p:nvPr/>
        </p:nvSpPr>
        <p:spPr>
          <a:xfrm>
            <a:off x="274320" y="749808"/>
            <a:ext cx="8595360" cy="3840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Key Themes — 247 Simethicone MAUDE Narratives (Jan–Mar 2026)  |  Source: FDA MAUDE, Export May 11, 2026</a:t>
            </a:r>
            <a:endParaRPr lang="en-US" sz="1200" dirty="0"/>
          </a:p>
        </p:txBody>
      </p:sp>
      <p:sp>
        <p:nvSpPr>
          <p:cNvPr id="9" name="Shape 7"/>
          <p:cNvSpPr/>
          <p:nvPr/>
        </p:nvSpPr>
        <p:spPr>
          <a:xfrm>
            <a:off x="182880" y="1298448"/>
            <a:ext cx="4251960" cy="1115568"/>
          </a:xfrm>
          <a:prstGeom prst="rect">
            <a:avLst/>
          </a:prstGeom>
          <a:solidFill>
            <a:srgbClr val="D0ECEB"/>
          </a:solidFill>
          <a:ln w="10160">
            <a:solidFill>
              <a:srgbClr val="0D7377"/>
            </a:solidFill>
            <a:prstDash val="solid"/>
          </a:ln>
        </p:spPr>
        <p:txBody>
          <a:bodyPr/>
          <a:lstStyle/>
          <a:p>
            <a:endParaRPr lang="en-US"/>
          </a:p>
        </p:txBody>
      </p:sp>
      <p:sp>
        <p:nvSpPr>
          <p:cNvPr id="10" name="Text 8"/>
          <p:cNvSpPr/>
          <p:nvPr/>
        </p:nvSpPr>
        <p:spPr>
          <a:xfrm>
            <a:off x="274320" y="135331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White Residue / Clouding Inside Channels</a:t>
            </a:r>
            <a:endParaRPr lang="en-US" sz="1200" dirty="0"/>
          </a:p>
        </p:txBody>
      </p:sp>
      <p:sp>
        <p:nvSpPr>
          <p:cNvPr id="11" name="Text 9"/>
          <p:cNvSpPr/>
          <p:nvPr/>
        </p:nvSpPr>
        <p:spPr>
          <a:xfrm>
            <a:off x="274320" y="170078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White foreign material or cloudy deposits inside air/water cylinders and channels — flagged as simethicone or silicone-based residue during scope evaluation.</a:t>
            </a:r>
            <a:endParaRPr lang="en-US" sz="1050" dirty="0"/>
          </a:p>
        </p:txBody>
      </p:sp>
      <p:sp>
        <p:nvSpPr>
          <p:cNvPr id="12" name="Shape 10"/>
          <p:cNvSpPr/>
          <p:nvPr/>
        </p:nvSpPr>
        <p:spPr>
          <a:xfrm>
            <a:off x="4663440" y="1298448"/>
            <a:ext cx="4251960" cy="1115568"/>
          </a:xfrm>
          <a:prstGeom prst="rect">
            <a:avLst/>
          </a:prstGeom>
          <a:solidFill>
            <a:srgbClr val="D0ECEB"/>
          </a:solidFill>
          <a:ln w="10160">
            <a:solidFill>
              <a:srgbClr val="0D7377"/>
            </a:solidFill>
            <a:prstDash val="solid"/>
          </a:ln>
        </p:spPr>
        <p:txBody>
          <a:bodyPr/>
          <a:lstStyle/>
          <a:p>
            <a:endParaRPr lang="en-US"/>
          </a:p>
        </p:txBody>
      </p:sp>
      <p:sp>
        <p:nvSpPr>
          <p:cNvPr id="13" name="Text 11"/>
          <p:cNvSpPr/>
          <p:nvPr/>
        </p:nvSpPr>
        <p:spPr>
          <a:xfrm>
            <a:off x="4754880" y="135331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Scope Malfunctions Linked to Deposits</a:t>
            </a:r>
            <a:endParaRPr lang="en-US" sz="1200" dirty="0"/>
          </a:p>
        </p:txBody>
      </p:sp>
      <p:sp>
        <p:nvSpPr>
          <p:cNvPr id="14" name="Text 12"/>
          <p:cNvSpPr/>
          <p:nvPr/>
        </p:nvSpPr>
        <p:spPr>
          <a:xfrm>
            <a:off x="4754880" y="170078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Electronic errors (scope communication failures), mechanical failures, and internal component damage attributed to silicone/simethicone build-up.</a:t>
            </a:r>
            <a:endParaRPr lang="en-US" sz="1050" dirty="0"/>
          </a:p>
        </p:txBody>
      </p:sp>
      <p:sp>
        <p:nvSpPr>
          <p:cNvPr id="15" name="Shape 13"/>
          <p:cNvSpPr/>
          <p:nvPr/>
        </p:nvSpPr>
        <p:spPr>
          <a:xfrm>
            <a:off x="182880" y="2487168"/>
            <a:ext cx="4251960" cy="1115568"/>
          </a:xfrm>
          <a:prstGeom prst="rect">
            <a:avLst/>
          </a:prstGeom>
          <a:solidFill>
            <a:srgbClr val="FEF3C7"/>
          </a:solidFill>
          <a:ln w="10160">
            <a:solidFill>
              <a:srgbClr val="D97706"/>
            </a:solidFill>
            <a:prstDash val="solid"/>
          </a:ln>
        </p:spPr>
        <p:txBody>
          <a:bodyPr/>
          <a:lstStyle/>
          <a:p>
            <a:endParaRPr lang="en-US"/>
          </a:p>
        </p:txBody>
      </p:sp>
      <p:sp>
        <p:nvSpPr>
          <p:cNvPr id="16" name="Text 14"/>
          <p:cNvSpPr/>
          <p:nvPr/>
        </p:nvSpPr>
        <p:spPr>
          <a:xfrm>
            <a:off x="274320" y="254203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Manufacturer Root Cause: Simethicone</a:t>
            </a:r>
            <a:endParaRPr lang="en-US" sz="1200" dirty="0"/>
          </a:p>
        </p:txBody>
      </p:sp>
      <p:sp>
        <p:nvSpPr>
          <p:cNvPr id="17" name="Text 15"/>
          <p:cNvSpPr/>
          <p:nvPr/>
        </p:nvSpPr>
        <p:spPr>
          <a:xfrm>
            <a:off x="274320" y="288950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Olympus and others consistently identified simethicone or silicone-containing products as probable cause — even when definitive root cause could not be confirmed.</a:t>
            </a:r>
            <a:endParaRPr lang="en-US" sz="1050" dirty="0"/>
          </a:p>
        </p:txBody>
      </p:sp>
      <p:sp>
        <p:nvSpPr>
          <p:cNvPr id="18" name="Shape 16"/>
          <p:cNvSpPr/>
          <p:nvPr/>
        </p:nvSpPr>
        <p:spPr>
          <a:xfrm>
            <a:off x="4663440" y="2487168"/>
            <a:ext cx="4251960" cy="1115568"/>
          </a:xfrm>
          <a:prstGeom prst="rect">
            <a:avLst/>
          </a:prstGeom>
          <a:solidFill>
            <a:srgbClr val="FEF3C7"/>
          </a:solidFill>
          <a:ln w="10160">
            <a:solidFill>
              <a:srgbClr val="D97706"/>
            </a:solidFill>
            <a:prstDash val="solid"/>
          </a:ln>
        </p:spPr>
        <p:txBody>
          <a:bodyPr/>
          <a:lstStyle/>
          <a:p>
            <a:endParaRPr lang="en-US"/>
          </a:p>
        </p:txBody>
      </p:sp>
      <p:sp>
        <p:nvSpPr>
          <p:cNvPr id="19" name="Text 17"/>
          <p:cNvSpPr/>
          <p:nvPr/>
        </p:nvSpPr>
        <p:spPr>
          <a:xfrm>
            <a:off x="4754880" y="254203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Reprocessing Compliance Not Protective</a:t>
            </a:r>
            <a:endParaRPr lang="en-US" sz="1200" dirty="0"/>
          </a:p>
        </p:txBody>
      </p:sp>
      <p:sp>
        <p:nvSpPr>
          <p:cNvPr id="20" name="Text 18"/>
          <p:cNvSpPr/>
          <p:nvPr/>
        </p:nvSpPr>
        <p:spPr>
          <a:xfrm>
            <a:off x="4754880" y="288950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Reports note reprocessing performed per IFU, yet residue persisted — directly supporting Rittich's WFHSS 2025 finding that standard reprocessing cannot eliminate it.</a:t>
            </a:r>
            <a:endParaRPr lang="en-US" sz="1050" dirty="0"/>
          </a:p>
        </p:txBody>
      </p:sp>
      <p:sp>
        <p:nvSpPr>
          <p:cNvPr id="21" name="Shape 19"/>
          <p:cNvSpPr/>
          <p:nvPr/>
        </p:nvSpPr>
        <p:spPr>
          <a:xfrm>
            <a:off x="182880" y="3675888"/>
            <a:ext cx="4251960" cy="1115568"/>
          </a:xfrm>
          <a:prstGeom prst="rect">
            <a:avLst/>
          </a:prstGeom>
          <a:solidFill>
            <a:srgbClr val="FDECEA"/>
          </a:solidFill>
          <a:ln w="10160">
            <a:solidFill>
              <a:srgbClr val="C0392B"/>
            </a:solidFill>
            <a:prstDash val="solid"/>
          </a:ln>
        </p:spPr>
        <p:txBody>
          <a:bodyPr/>
          <a:lstStyle/>
          <a:p>
            <a:endParaRPr lang="en-US"/>
          </a:p>
        </p:txBody>
      </p:sp>
      <p:sp>
        <p:nvSpPr>
          <p:cNvPr id="22" name="Text 20"/>
          <p:cNvSpPr/>
          <p:nvPr/>
        </p:nvSpPr>
        <p:spPr>
          <a:xfrm>
            <a:off x="274320" y="373075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Costly Repairs &amp; Scope Returns</a:t>
            </a:r>
            <a:endParaRPr lang="en-US" sz="1200" dirty="0"/>
          </a:p>
        </p:txBody>
      </p:sp>
      <p:sp>
        <p:nvSpPr>
          <p:cNvPr id="23" name="Text 21"/>
          <p:cNvSpPr/>
          <p:nvPr/>
        </p:nvSpPr>
        <p:spPr>
          <a:xfrm>
            <a:off x="274320" y="407822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Multiple scopes required major service repair or full replacement — consistent with Pentax's warning that simethicone can cause damage requiring major repair.</a:t>
            </a:r>
            <a:endParaRPr lang="en-US" sz="1050" dirty="0"/>
          </a:p>
        </p:txBody>
      </p:sp>
      <p:sp>
        <p:nvSpPr>
          <p:cNvPr id="24" name="Shape 22"/>
          <p:cNvSpPr/>
          <p:nvPr/>
        </p:nvSpPr>
        <p:spPr>
          <a:xfrm>
            <a:off x="4663440" y="3675888"/>
            <a:ext cx="4251960" cy="1115568"/>
          </a:xfrm>
          <a:prstGeom prst="rect">
            <a:avLst/>
          </a:prstGeom>
          <a:solidFill>
            <a:srgbClr val="FDECEA"/>
          </a:solidFill>
          <a:ln w="10160">
            <a:solidFill>
              <a:srgbClr val="C0392B"/>
            </a:solidFill>
            <a:prstDash val="solid"/>
          </a:ln>
        </p:spPr>
        <p:txBody>
          <a:bodyPr/>
          <a:lstStyle/>
          <a:p>
            <a:endParaRPr lang="en-US"/>
          </a:p>
        </p:txBody>
      </p:sp>
      <p:sp>
        <p:nvSpPr>
          <p:cNvPr id="25" name="Text 23"/>
          <p:cNvSpPr/>
          <p:nvPr/>
        </p:nvSpPr>
        <p:spPr>
          <a:xfrm>
            <a:off x="4754880" y="3730752"/>
            <a:ext cx="4023360" cy="310896"/>
          </a:xfrm>
          <a:prstGeom prst="rect">
            <a:avLst/>
          </a:prstGeom>
          <a:noFill/>
          <a:ln/>
        </p:spPr>
        <p:txBody>
          <a:bodyPr wrap="square" rtlCol="0" anchor="ctr"/>
          <a:lstStyle/>
          <a:p>
            <a:pPr marL="0" indent="0">
              <a:buNone/>
            </a:pPr>
            <a:r>
              <a:rPr lang="en-US" sz="1200" b="1" dirty="0">
                <a:solidFill>
                  <a:srgbClr val="1B2E4B"/>
                </a:solidFill>
                <a:latin typeface="Calibri" pitchFamily="34" charset="0"/>
                <a:ea typeface="Calibri" pitchFamily="34" charset="-122"/>
                <a:cs typeface="Calibri" pitchFamily="34" charset="-120"/>
              </a:rPr>
              <a:t>⚠️ Root Cause 'Not Identified' — But Likely...</a:t>
            </a:r>
            <a:endParaRPr lang="en-US" sz="1200" dirty="0"/>
          </a:p>
        </p:txBody>
      </p:sp>
      <p:sp>
        <p:nvSpPr>
          <p:cNvPr id="26" name="Text 24"/>
          <p:cNvSpPr/>
          <p:nvPr/>
        </p:nvSpPr>
        <p:spPr>
          <a:xfrm>
            <a:off x="4754880" y="4078224"/>
            <a:ext cx="4023360" cy="640080"/>
          </a:xfrm>
          <a:prstGeom prst="rect">
            <a:avLst/>
          </a:prstGeom>
          <a:noFill/>
          <a:ln/>
        </p:spPr>
        <p:txBody>
          <a:bodyPr wrap="square" rtlCol="0" anchor="ctr"/>
          <a:lstStyle/>
          <a:p>
            <a:pPr marL="0" indent="0">
              <a:buNone/>
            </a:pPr>
            <a:r>
              <a:rPr lang="en-US" sz="1050" dirty="0">
                <a:solidFill>
                  <a:srgbClr val="1A1A2E"/>
                </a:solidFill>
                <a:latin typeface="Calibri" pitchFamily="34" charset="0"/>
                <a:ea typeface="Calibri" pitchFamily="34" charset="-122"/>
                <a:cs typeface="Calibri" pitchFamily="34" charset="-120"/>
              </a:rPr>
              <a:t>Common phrase: 'root cause could not be confirmed.' Investigators note simethicone as probable contributor. Language limits regulatory action while problem continues.</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Endoscope Manufacturer Statements on Simethicone</a:t>
            </a:r>
            <a:endParaRPr lang="en-US" sz="2400" dirty="0"/>
          </a:p>
        </p:txBody>
      </p:sp>
      <p:sp>
        <p:nvSpPr>
          <p:cNvPr id="7" name="Shape 5"/>
          <p:cNvSpPr/>
          <p:nvPr/>
        </p:nvSpPr>
        <p:spPr>
          <a:xfrm>
            <a:off x="182880" y="749808"/>
            <a:ext cx="365760" cy="1234440"/>
          </a:xfrm>
          <a:prstGeom prst="rect">
            <a:avLst/>
          </a:prstGeom>
          <a:solidFill>
            <a:srgbClr val="1B2E4B"/>
          </a:solidFill>
          <a:ln w="12700">
            <a:solidFill>
              <a:srgbClr val="1B2E4B"/>
            </a:solidFill>
            <a:prstDash val="solid"/>
          </a:ln>
        </p:spPr>
        <p:txBody>
          <a:bodyPr/>
          <a:lstStyle/>
          <a:p>
            <a:endParaRPr lang="en-US"/>
          </a:p>
        </p:txBody>
      </p:sp>
      <p:sp>
        <p:nvSpPr>
          <p:cNvPr id="8" name="Shape 6"/>
          <p:cNvSpPr/>
          <p:nvPr/>
        </p:nvSpPr>
        <p:spPr>
          <a:xfrm>
            <a:off x="594360" y="749808"/>
            <a:ext cx="8366760" cy="1234440"/>
          </a:xfrm>
          <a:prstGeom prst="rect">
            <a:avLst/>
          </a:prstGeom>
          <a:solidFill>
            <a:srgbClr val="F7FAFA"/>
          </a:solidFill>
          <a:ln w="1905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9" name="Text 7"/>
          <p:cNvSpPr/>
          <p:nvPr/>
        </p:nvSpPr>
        <p:spPr>
          <a:xfrm>
            <a:off x="685800" y="841248"/>
            <a:ext cx="8138160" cy="347472"/>
          </a:xfrm>
          <a:prstGeom prst="rect">
            <a:avLst/>
          </a:prstGeom>
          <a:noFill/>
          <a:ln/>
        </p:spPr>
        <p:txBody>
          <a:bodyPr wrap="square" rtlCol="0" anchor="ctr"/>
          <a:lstStyle/>
          <a:p>
            <a:pPr marL="0" indent="0">
              <a:buNone/>
            </a:pPr>
            <a:r>
              <a:rPr lang="en-US" sz="1600" b="1" dirty="0">
                <a:solidFill>
                  <a:srgbClr val="1B2E4B"/>
                </a:solidFill>
                <a:latin typeface="Calibri" pitchFamily="34" charset="0"/>
                <a:ea typeface="Calibri" pitchFamily="34" charset="-122"/>
                <a:cs typeface="Calibri" pitchFamily="34" charset="-120"/>
              </a:rPr>
              <a:t>PENTAX Medical</a:t>
            </a:r>
            <a:endParaRPr lang="en-US" sz="1600" dirty="0"/>
          </a:p>
        </p:txBody>
      </p:sp>
      <p:sp>
        <p:nvSpPr>
          <p:cNvPr id="10" name="Text 8"/>
          <p:cNvSpPr/>
          <p:nvPr/>
        </p:nvSpPr>
        <p:spPr>
          <a:xfrm>
            <a:off x="685800" y="1207008"/>
            <a:ext cx="8138160" cy="685800"/>
          </a:xfrm>
          <a:prstGeom prst="rect">
            <a:avLst/>
          </a:prstGeom>
          <a:noFill/>
          <a:ln/>
        </p:spPr>
        <p:txBody>
          <a:bodyPr wrap="square" rtlCol="0" anchor="ctr"/>
          <a:lstStyle/>
          <a:p>
            <a:pPr marL="0" indent="0">
              <a:buNone/>
            </a:pPr>
            <a:r>
              <a:rPr lang="en-US" sz="1200" i="1" dirty="0">
                <a:solidFill>
                  <a:srgbClr val="1A1A2E"/>
                </a:solidFill>
                <a:latin typeface="Calibri" pitchFamily="34" charset="0"/>
                <a:ea typeface="Calibri" pitchFamily="34" charset="-122"/>
                <a:cs typeface="Calibri" pitchFamily="34" charset="-120"/>
              </a:rPr>
              <a:t>"...the use of Simethicone can result in the build-up of residue in the endoscope regardless of how it is administered, resulting in damage to the endoscope that could require a Major Service Repair."</a:t>
            </a:r>
            <a:endParaRPr lang="en-US" sz="1200" dirty="0"/>
          </a:p>
        </p:txBody>
      </p:sp>
      <p:sp>
        <p:nvSpPr>
          <p:cNvPr id="11" name="Shape 9"/>
          <p:cNvSpPr/>
          <p:nvPr/>
        </p:nvSpPr>
        <p:spPr>
          <a:xfrm>
            <a:off x="182880" y="2121408"/>
            <a:ext cx="365760" cy="1234440"/>
          </a:xfrm>
          <a:prstGeom prst="rect">
            <a:avLst/>
          </a:prstGeom>
          <a:solidFill>
            <a:srgbClr val="0D7377"/>
          </a:solidFill>
          <a:ln w="12700">
            <a:solidFill>
              <a:srgbClr val="0D7377"/>
            </a:solidFill>
            <a:prstDash val="solid"/>
          </a:ln>
        </p:spPr>
        <p:txBody>
          <a:bodyPr/>
          <a:lstStyle/>
          <a:p>
            <a:endParaRPr lang="en-US"/>
          </a:p>
        </p:txBody>
      </p:sp>
      <p:sp>
        <p:nvSpPr>
          <p:cNvPr id="12" name="Shape 10"/>
          <p:cNvSpPr/>
          <p:nvPr/>
        </p:nvSpPr>
        <p:spPr>
          <a:xfrm>
            <a:off x="594360" y="2121408"/>
            <a:ext cx="8366760" cy="1234440"/>
          </a:xfrm>
          <a:prstGeom prst="rect">
            <a:avLst/>
          </a:prstGeom>
          <a:solidFill>
            <a:srgbClr val="F7FAFA"/>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3" name="Text 11"/>
          <p:cNvSpPr/>
          <p:nvPr/>
        </p:nvSpPr>
        <p:spPr>
          <a:xfrm>
            <a:off x="685800" y="2212848"/>
            <a:ext cx="8138160" cy="347472"/>
          </a:xfrm>
          <a:prstGeom prst="rect">
            <a:avLst/>
          </a:prstGeom>
          <a:noFill/>
          <a:ln/>
        </p:spPr>
        <p:txBody>
          <a:bodyPr wrap="square" rtlCol="0" anchor="ctr"/>
          <a:lstStyle/>
          <a:p>
            <a:pPr marL="0" indent="0">
              <a:buNone/>
            </a:pPr>
            <a:r>
              <a:rPr lang="en-US" sz="1600" b="1" dirty="0">
                <a:solidFill>
                  <a:srgbClr val="0D7377"/>
                </a:solidFill>
                <a:latin typeface="Calibri" pitchFamily="34" charset="0"/>
                <a:ea typeface="Calibri" pitchFamily="34" charset="-122"/>
                <a:cs typeface="Calibri" pitchFamily="34" charset="-120"/>
              </a:rPr>
              <a:t>OLYMPUS</a:t>
            </a:r>
            <a:endParaRPr lang="en-US" sz="1600" dirty="0"/>
          </a:p>
        </p:txBody>
      </p:sp>
      <p:sp>
        <p:nvSpPr>
          <p:cNvPr id="14" name="Text 12"/>
          <p:cNvSpPr/>
          <p:nvPr/>
        </p:nvSpPr>
        <p:spPr>
          <a:xfrm>
            <a:off x="685800" y="2578608"/>
            <a:ext cx="8138160" cy="685800"/>
          </a:xfrm>
          <a:prstGeom prst="rect">
            <a:avLst/>
          </a:prstGeom>
          <a:noFill/>
          <a:ln/>
        </p:spPr>
        <p:txBody>
          <a:bodyPr wrap="square" rtlCol="0" anchor="ctr"/>
          <a:lstStyle/>
          <a:p>
            <a:pPr marL="0" indent="0">
              <a:buNone/>
            </a:pPr>
            <a:r>
              <a:rPr lang="en-US" sz="1200" i="1" dirty="0">
                <a:solidFill>
                  <a:srgbClr val="1A1A2E"/>
                </a:solidFill>
                <a:latin typeface="Calibri" pitchFamily="34" charset="0"/>
                <a:ea typeface="Calibri" pitchFamily="34" charset="-122"/>
                <a:cs typeface="Calibri" pitchFamily="34" charset="-120"/>
              </a:rPr>
              <a:t>"Simethicone and petroleum/oil/silicone-based lubricants are non-water soluble and thus not recommended for use by Olympus."</a:t>
            </a:r>
            <a:endParaRPr lang="en-US" sz="1200" dirty="0"/>
          </a:p>
        </p:txBody>
      </p:sp>
      <p:sp>
        <p:nvSpPr>
          <p:cNvPr id="15" name="Shape 13"/>
          <p:cNvSpPr/>
          <p:nvPr/>
        </p:nvSpPr>
        <p:spPr>
          <a:xfrm>
            <a:off x="182880" y="3493008"/>
            <a:ext cx="365760" cy="1234440"/>
          </a:xfrm>
          <a:prstGeom prst="rect">
            <a:avLst/>
          </a:prstGeom>
          <a:solidFill>
            <a:srgbClr val="4A6580"/>
          </a:solidFill>
          <a:ln w="12700">
            <a:solidFill>
              <a:srgbClr val="4A6580"/>
            </a:solidFill>
            <a:prstDash val="solid"/>
          </a:ln>
        </p:spPr>
        <p:txBody>
          <a:bodyPr/>
          <a:lstStyle/>
          <a:p>
            <a:endParaRPr lang="en-US"/>
          </a:p>
        </p:txBody>
      </p:sp>
      <p:sp>
        <p:nvSpPr>
          <p:cNvPr id="16" name="Shape 14"/>
          <p:cNvSpPr/>
          <p:nvPr/>
        </p:nvSpPr>
        <p:spPr>
          <a:xfrm>
            <a:off x="594360" y="3438144"/>
            <a:ext cx="8366760" cy="1234440"/>
          </a:xfrm>
          <a:prstGeom prst="rect">
            <a:avLst/>
          </a:prstGeom>
          <a:solidFill>
            <a:srgbClr val="F7FAFA"/>
          </a:solidFill>
          <a:ln w="19050">
            <a:solidFill>
              <a:srgbClr val="4A6580"/>
            </a:solidFill>
            <a:prstDash val="solid"/>
          </a:ln>
          <a:effectLst>
            <a:outerShdw blurRad="76200" dist="38100" dir="8100000" algn="bl" rotWithShape="0">
              <a:srgbClr val="000000">
                <a:alpha val="12000"/>
              </a:srgbClr>
            </a:outerShdw>
          </a:effectLst>
        </p:spPr>
        <p:txBody>
          <a:bodyPr/>
          <a:lstStyle/>
          <a:p>
            <a:endParaRPr lang="en-US"/>
          </a:p>
        </p:txBody>
      </p:sp>
      <p:sp>
        <p:nvSpPr>
          <p:cNvPr id="17" name="Text 15"/>
          <p:cNvSpPr/>
          <p:nvPr/>
        </p:nvSpPr>
        <p:spPr>
          <a:xfrm>
            <a:off x="685800" y="3584448"/>
            <a:ext cx="8138160" cy="347472"/>
          </a:xfrm>
          <a:prstGeom prst="rect">
            <a:avLst/>
          </a:prstGeom>
          <a:noFill/>
          <a:ln/>
        </p:spPr>
        <p:txBody>
          <a:bodyPr wrap="square" rtlCol="0" anchor="ctr"/>
          <a:lstStyle/>
          <a:p>
            <a:pPr marL="0" indent="0">
              <a:buNone/>
            </a:pPr>
            <a:r>
              <a:rPr lang="en-US" sz="1600" b="1" dirty="0">
                <a:solidFill>
                  <a:srgbClr val="4A6580"/>
                </a:solidFill>
                <a:latin typeface="Calibri" pitchFamily="34" charset="0"/>
                <a:ea typeface="Calibri" pitchFamily="34" charset="-122"/>
                <a:cs typeface="Calibri" pitchFamily="34" charset="-120"/>
              </a:rPr>
              <a:t>FUJINON / FUJIFILM</a:t>
            </a:r>
            <a:endParaRPr lang="en-US" sz="1600" dirty="0"/>
          </a:p>
        </p:txBody>
      </p:sp>
      <p:sp>
        <p:nvSpPr>
          <p:cNvPr id="18" name="Text 16"/>
          <p:cNvSpPr/>
          <p:nvPr/>
        </p:nvSpPr>
        <p:spPr>
          <a:xfrm>
            <a:off x="685800" y="3950208"/>
            <a:ext cx="8138160" cy="685800"/>
          </a:xfrm>
          <a:prstGeom prst="rect">
            <a:avLst/>
          </a:prstGeom>
          <a:noFill/>
          <a:ln/>
        </p:spPr>
        <p:txBody>
          <a:bodyPr wrap="square" rtlCol="0" anchor="ctr"/>
          <a:lstStyle/>
          <a:p>
            <a:pPr marL="0" indent="0">
              <a:buNone/>
            </a:pPr>
            <a:r>
              <a:rPr lang="en-US" sz="1200" i="1" dirty="0">
                <a:solidFill>
                  <a:srgbClr val="1A1A2E"/>
                </a:solidFill>
                <a:latin typeface="Calibri" pitchFamily="34" charset="0"/>
                <a:ea typeface="Calibri" pitchFamily="34" charset="-122"/>
                <a:cs typeface="Calibri" pitchFamily="34" charset="-120"/>
              </a:rPr>
              <a:t>"The injection of these silicone-based products into endoscope channels is not recommended because these substances may adhere to endoscope/channel surfaces and be very difficult to remove."</a:t>
            </a:r>
            <a:endParaRPr lang="en-US" sz="1200" dirty="0"/>
          </a:p>
        </p:txBody>
      </p:sp>
      <p:sp>
        <p:nvSpPr>
          <p:cNvPr id="19" name="Shape 17"/>
          <p:cNvSpPr/>
          <p:nvPr/>
        </p:nvSpPr>
        <p:spPr>
          <a:xfrm>
            <a:off x="182880" y="4617720"/>
            <a:ext cx="8778240" cy="365760"/>
          </a:xfrm>
          <a:prstGeom prst="rect">
            <a:avLst/>
          </a:prstGeom>
          <a:solidFill>
            <a:srgbClr val="FDECEA"/>
          </a:solidFill>
          <a:ln w="12700">
            <a:solidFill>
              <a:srgbClr val="C0392B"/>
            </a:solidFill>
            <a:prstDash val="solid"/>
          </a:ln>
        </p:spPr>
        <p:txBody>
          <a:bodyPr/>
          <a:lstStyle/>
          <a:p>
            <a:endParaRPr lang="en-US"/>
          </a:p>
        </p:txBody>
      </p:sp>
      <p:sp>
        <p:nvSpPr>
          <p:cNvPr id="20" name="Text 18"/>
          <p:cNvSpPr/>
          <p:nvPr/>
        </p:nvSpPr>
        <p:spPr>
          <a:xfrm>
            <a:off x="182880" y="4644736"/>
            <a:ext cx="8595360" cy="320040"/>
          </a:xfrm>
          <a:prstGeom prst="rect">
            <a:avLst/>
          </a:prstGeom>
          <a:noFill/>
          <a:ln/>
        </p:spPr>
        <p:txBody>
          <a:bodyPr wrap="square" rtlCol="0" anchor="ctr"/>
          <a:lstStyle/>
          <a:p>
            <a:pPr marL="0" indent="0" algn="ctr">
              <a:buNone/>
            </a:pPr>
            <a:r>
              <a:rPr lang="en-US" sz="1100" b="1" dirty="0">
                <a:solidFill>
                  <a:srgbClr val="C0392B"/>
                </a:solidFill>
                <a:latin typeface="Calibri" pitchFamily="34" charset="0"/>
                <a:ea typeface="Calibri" pitchFamily="34" charset="-122"/>
                <a:cs typeface="Calibri" pitchFamily="34" charset="-120"/>
              </a:rPr>
              <a:t>ALL three major scope manufacturers advise AGAINST simethicone. 247 MAUDE reports in Q1 2026 confirm widespread non-compliance with manufacturer IFU.</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Current Guidance &amp; Recommendations on Simethicone</a:t>
            </a:r>
            <a:endParaRPr lang="en-US" sz="2400" dirty="0"/>
          </a:p>
        </p:txBody>
      </p:sp>
      <p:sp>
        <p:nvSpPr>
          <p:cNvPr id="7" name="Shape 5"/>
          <p:cNvSpPr/>
          <p:nvPr/>
        </p:nvSpPr>
        <p:spPr>
          <a:xfrm>
            <a:off x="182880" y="749808"/>
            <a:ext cx="2834640" cy="438912"/>
          </a:xfrm>
          <a:prstGeom prst="rect">
            <a:avLst/>
          </a:prstGeom>
          <a:solidFill>
            <a:srgbClr val="0D7377"/>
          </a:solidFill>
          <a:ln w="12700">
            <a:solidFill>
              <a:srgbClr val="0D7377"/>
            </a:solidFill>
            <a:prstDash val="solid"/>
          </a:ln>
        </p:spPr>
        <p:txBody>
          <a:bodyPr/>
          <a:lstStyle/>
          <a:p>
            <a:endParaRPr lang="en-US"/>
          </a:p>
        </p:txBody>
      </p:sp>
      <p:sp>
        <p:nvSpPr>
          <p:cNvPr id="8" name="Text 6"/>
          <p:cNvSpPr/>
          <p:nvPr/>
        </p:nvSpPr>
        <p:spPr>
          <a:xfrm>
            <a:off x="182880" y="749808"/>
            <a:ext cx="2834640" cy="438912"/>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AAMI ST91 (Annex G)</a:t>
            </a:r>
            <a:endParaRPr lang="en-US" sz="1300" dirty="0"/>
          </a:p>
        </p:txBody>
      </p:sp>
      <p:sp>
        <p:nvSpPr>
          <p:cNvPr id="9" name="Shape 7"/>
          <p:cNvSpPr/>
          <p:nvPr/>
        </p:nvSpPr>
        <p:spPr>
          <a:xfrm>
            <a:off x="182880" y="1207008"/>
            <a:ext cx="2834640" cy="3520440"/>
          </a:xfrm>
          <a:prstGeom prst="rect">
            <a:avLst/>
          </a:prstGeom>
          <a:solidFill>
            <a:srgbClr val="D0ECEB"/>
          </a:solidFill>
          <a:ln w="1270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10" name="Text 8"/>
          <p:cNvSpPr/>
          <p:nvPr/>
        </p:nvSpPr>
        <p:spPr>
          <a:xfrm>
            <a:off x="274320" y="129844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Does NOT recommend simethicone use</a:t>
            </a:r>
            <a:endParaRPr lang="en-US" sz="1200" dirty="0"/>
          </a:p>
        </p:txBody>
      </p:sp>
      <p:sp>
        <p:nvSpPr>
          <p:cNvPr id="11" name="Text 9"/>
          <p:cNvSpPr/>
          <p:nvPr/>
        </p:nvSpPr>
        <p:spPr>
          <a:xfrm>
            <a:off x="274320" y="212140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If used: lowest effective volume only</a:t>
            </a:r>
            <a:endParaRPr lang="en-US" sz="1200" dirty="0"/>
          </a:p>
        </p:txBody>
      </p:sp>
      <p:sp>
        <p:nvSpPr>
          <p:cNvPr id="12" name="Text 10"/>
          <p:cNvSpPr/>
          <p:nvPr/>
        </p:nvSpPr>
        <p:spPr>
          <a:xfrm>
            <a:off x="274320" y="294436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Administer only via biopsy channel</a:t>
            </a:r>
            <a:endParaRPr lang="en-US" sz="1200" dirty="0"/>
          </a:p>
        </p:txBody>
      </p:sp>
      <p:sp>
        <p:nvSpPr>
          <p:cNvPr id="13" name="Text 11"/>
          <p:cNvSpPr/>
          <p:nvPr/>
        </p:nvSpPr>
        <p:spPr>
          <a:xfrm>
            <a:off x="274320" y="376732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Cites manufacturer warnings and Barakat 2019</a:t>
            </a:r>
            <a:endParaRPr lang="en-US" sz="1200" dirty="0"/>
          </a:p>
        </p:txBody>
      </p:sp>
      <p:sp>
        <p:nvSpPr>
          <p:cNvPr id="14" name="Shape 12"/>
          <p:cNvSpPr/>
          <p:nvPr/>
        </p:nvSpPr>
        <p:spPr>
          <a:xfrm>
            <a:off x="3154680" y="749808"/>
            <a:ext cx="2834640" cy="438912"/>
          </a:xfrm>
          <a:prstGeom prst="rect">
            <a:avLst/>
          </a:prstGeom>
          <a:solidFill>
            <a:srgbClr val="1B2E4B"/>
          </a:solidFill>
          <a:ln w="12700">
            <a:solidFill>
              <a:srgbClr val="1B2E4B"/>
            </a:solidFill>
            <a:prstDash val="solid"/>
          </a:ln>
        </p:spPr>
        <p:txBody>
          <a:bodyPr/>
          <a:lstStyle/>
          <a:p>
            <a:endParaRPr lang="en-US"/>
          </a:p>
        </p:txBody>
      </p:sp>
      <p:sp>
        <p:nvSpPr>
          <p:cNvPr id="15" name="Text 13"/>
          <p:cNvSpPr/>
          <p:nvPr/>
        </p:nvSpPr>
        <p:spPr>
          <a:xfrm>
            <a:off x="3154680" y="749808"/>
            <a:ext cx="2834640" cy="438912"/>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ASGE</a:t>
            </a:r>
            <a:endParaRPr lang="en-US" sz="1300" dirty="0"/>
          </a:p>
        </p:txBody>
      </p:sp>
      <p:sp>
        <p:nvSpPr>
          <p:cNvPr id="16" name="Shape 14"/>
          <p:cNvSpPr/>
          <p:nvPr/>
        </p:nvSpPr>
        <p:spPr>
          <a:xfrm>
            <a:off x="3154680" y="1207008"/>
            <a:ext cx="2834640" cy="3520440"/>
          </a:xfrm>
          <a:prstGeom prst="rect">
            <a:avLst/>
          </a:prstGeom>
          <a:solidFill>
            <a:srgbClr val="D0ECE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7" name="Text 15"/>
          <p:cNvSpPr/>
          <p:nvPr/>
        </p:nvSpPr>
        <p:spPr>
          <a:xfrm>
            <a:off x="3246120" y="129844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Limit volume and concentration</a:t>
            </a:r>
            <a:endParaRPr lang="en-US" sz="1200" dirty="0"/>
          </a:p>
        </p:txBody>
      </p:sp>
      <p:sp>
        <p:nvSpPr>
          <p:cNvPr id="18" name="Text 16"/>
          <p:cNvSpPr/>
          <p:nvPr/>
        </p:nvSpPr>
        <p:spPr>
          <a:xfrm>
            <a:off x="3246120" y="212140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Advise against use in water jets</a:t>
            </a:r>
            <a:endParaRPr lang="en-US" sz="1200" dirty="0"/>
          </a:p>
        </p:txBody>
      </p:sp>
      <p:sp>
        <p:nvSpPr>
          <p:cNvPr id="19" name="Text 17"/>
          <p:cNvSpPr/>
          <p:nvPr/>
        </p:nvSpPr>
        <p:spPr>
          <a:xfrm>
            <a:off x="3246120" y="294436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If bowel prep: oral dose ≥320mg</a:t>
            </a:r>
            <a:endParaRPr lang="en-US" sz="1200" dirty="0"/>
          </a:p>
        </p:txBody>
      </p:sp>
      <p:sp>
        <p:nvSpPr>
          <p:cNvPr id="20" name="Text 18"/>
          <p:cNvSpPr/>
          <p:nvPr/>
        </p:nvSpPr>
        <p:spPr>
          <a:xfrm>
            <a:off x="3246120" y="376732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Follow MIFU; biopsy port only</a:t>
            </a:r>
            <a:endParaRPr lang="en-US" sz="1200" dirty="0"/>
          </a:p>
        </p:txBody>
      </p:sp>
      <p:sp>
        <p:nvSpPr>
          <p:cNvPr id="21" name="Shape 19"/>
          <p:cNvSpPr/>
          <p:nvPr/>
        </p:nvSpPr>
        <p:spPr>
          <a:xfrm>
            <a:off x="6126480" y="749808"/>
            <a:ext cx="2834640" cy="438912"/>
          </a:xfrm>
          <a:prstGeom prst="rect">
            <a:avLst/>
          </a:prstGeom>
          <a:solidFill>
            <a:srgbClr val="D97706"/>
          </a:solidFill>
          <a:ln w="12700">
            <a:solidFill>
              <a:srgbClr val="D97706"/>
            </a:solidFill>
            <a:prstDash val="solid"/>
          </a:ln>
        </p:spPr>
        <p:txBody>
          <a:bodyPr/>
          <a:lstStyle/>
          <a:p>
            <a:endParaRPr lang="en-US"/>
          </a:p>
        </p:txBody>
      </p:sp>
      <p:sp>
        <p:nvSpPr>
          <p:cNvPr id="22" name="Text 20"/>
          <p:cNvSpPr/>
          <p:nvPr/>
        </p:nvSpPr>
        <p:spPr>
          <a:xfrm>
            <a:off x="6126480" y="749808"/>
            <a:ext cx="2834640" cy="438912"/>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SGNA</a:t>
            </a:r>
            <a:endParaRPr lang="en-US" sz="1300" dirty="0"/>
          </a:p>
        </p:txBody>
      </p:sp>
      <p:sp>
        <p:nvSpPr>
          <p:cNvPr id="23" name="Shape 21"/>
          <p:cNvSpPr/>
          <p:nvPr/>
        </p:nvSpPr>
        <p:spPr>
          <a:xfrm>
            <a:off x="6126480" y="1207008"/>
            <a:ext cx="2834640" cy="3520440"/>
          </a:xfrm>
          <a:prstGeom prst="rect">
            <a:avLst/>
          </a:prstGeom>
          <a:solidFill>
            <a:srgbClr val="D0ECEB"/>
          </a:solidFill>
          <a:ln w="12700">
            <a:solidFill>
              <a:srgbClr val="D97706"/>
            </a:solidFill>
            <a:prstDash val="solid"/>
          </a:ln>
          <a:effectLst>
            <a:outerShdw blurRad="76200" dist="38100" dir="8100000" algn="bl" rotWithShape="0">
              <a:srgbClr val="000000">
                <a:alpha val="12000"/>
              </a:srgbClr>
            </a:outerShdw>
          </a:effectLst>
        </p:spPr>
        <p:txBody>
          <a:bodyPr/>
          <a:lstStyle/>
          <a:p>
            <a:endParaRPr lang="en-US"/>
          </a:p>
        </p:txBody>
      </p:sp>
      <p:sp>
        <p:nvSpPr>
          <p:cNvPr id="24" name="Text 22"/>
          <p:cNvSpPr/>
          <p:nvPr/>
        </p:nvSpPr>
        <p:spPr>
          <a:xfrm>
            <a:off x="6217920" y="129844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Use only with extreme caution per mfr IFU</a:t>
            </a:r>
            <a:endParaRPr lang="en-US" sz="1200" dirty="0"/>
          </a:p>
        </p:txBody>
      </p:sp>
      <p:sp>
        <p:nvSpPr>
          <p:cNvPr id="25" name="Text 23"/>
          <p:cNvSpPr/>
          <p:nvPr/>
        </p:nvSpPr>
        <p:spPr>
          <a:xfrm>
            <a:off x="6217920" y="212140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Lowest possible concentration required</a:t>
            </a:r>
            <a:endParaRPr lang="en-US" sz="1200" dirty="0"/>
          </a:p>
        </p:txBody>
      </p:sp>
      <p:sp>
        <p:nvSpPr>
          <p:cNvPr id="26" name="Text 24"/>
          <p:cNvSpPr/>
          <p:nvPr/>
        </p:nvSpPr>
        <p:spPr>
          <a:xfrm>
            <a:off x="6217920" y="294436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Residue promotes biofilm — affects HLD &amp; EO sterilization</a:t>
            </a:r>
            <a:endParaRPr lang="en-US" sz="1200" dirty="0"/>
          </a:p>
        </p:txBody>
      </p:sp>
      <p:sp>
        <p:nvSpPr>
          <p:cNvPr id="27" name="Text 25"/>
          <p:cNvSpPr/>
          <p:nvPr/>
        </p:nvSpPr>
        <p:spPr>
          <a:xfrm>
            <a:off x="6217920" y="3767328"/>
            <a:ext cx="2651760" cy="749808"/>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Applies to all silicone/oil-based lubricants</a:t>
            </a:r>
            <a:endParaRPr lang="en-US" sz="1200" dirty="0"/>
          </a:p>
        </p:txBody>
      </p:sp>
      <p:sp>
        <p:nvSpPr>
          <p:cNvPr id="28" name="Shape 26"/>
          <p:cNvSpPr/>
          <p:nvPr/>
        </p:nvSpPr>
        <p:spPr>
          <a:xfrm>
            <a:off x="182880" y="4663440"/>
            <a:ext cx="8778240" cy="320040"/>
          </a:xfrm>
          <a:prstGeom prst="rect">
            <a:avLst/>
          </a:prstGeom>
          <a:solidFill>
            <a:srgbClr val="FEF3C7"/>
          </a:solidFill>
          <a:ln w="12700">
            <a:solidFill>
              <a:srgbClr val="D97706"/>
            </a:solidFill>
            <a:prstDash val="solid"/>
          </a:ln>
        </p:spPr>
        <p:txBody>
          <a:bodyPr/>
          <a:lstStyle/>
          <a:p>
            <a:endParaRPr lang="en-US"/>
          </a:p>
        </p:txBody>
      </p:sp>
      <p:sp>
        <p:nvSpPr>
          <p:cNvPr id="29" name="Text 27"/>
          <p:cNvSpPr/>
          <p:nvPr/>
        </p:nvSpPr>
        <p:spPr>
          <a:xfrm>
            <a:off x="274320" y="4681728"/>
            <a:ext cx="8595360" cy="274320"/>
          </a:xfrm>
          <a:prstGeom prst="rect">
            <a:avLst/>
          </a:prstGeom>
          <a:noFill/>
          <a:ln/>
        </p:spPr>
        <p:txBody>
          <a:bodyPr wrap="square" rtlCol="0" anchor="ctr"/>
          <a:lstStyle/>
          <a:p>
            <a:pPr marL="0" indent="0" algn="ctr">
              <a:buNone/>
            </a:pPr>
            <a:r>
              <a:rPr lang="en-US" sz="1100" b="1" dirty="0">
                <a:solidFill>
                  <a:srgbClr val="1A1A2E"/>
                </a:solidFill>
                <a:latin typeface="Calibri" pitchFamily="34" charset="0"/>
                <a:ea typeface="Calibri" pitchFamily="34" charset="-122"/>
                <a:cs typeface="Calibri" pitchFamily="34" charset="-120"/>
              </a:rPr>
              <a:t>FDA has not approved simethicone for use as a bowel prep agent — it is an OTC anti-gas drug. Contaminated simethicone recalls documented in 2008, 2012, and 2019.</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 Water-Soluble Alternative: GI-Ease</a:t>
            </a:r>
            <a:endParaRPr lang="en-US" sz="2400" dirty="0"/>
          </a:p>
        </p:txBody>
      </p:sp>
      <p:sp>
        <p:nvSpPr>
          <p:cNvPr id="7" name="Shape 5"/>
          <p:cNvSpPr/>
          <p:nvPr/>
        </p:nvSpPr>
        <p:spPr>
          <a:xfrm>
            <a:off x="182880" y="713232"/>
            <a:ext cx="8778240" cy="475488"/>
          </a:xfrm>
          <a:prstGeom prst="rect">
            <a:avLst/>
          </a:prstGeom>
          <a:solidFill>
            <a:srgbClr val="0D7377"/>
          </a:solidFill>
          <a:ln w="12700">
            <a:solidFill>
              <a:srgbClr val="0D7377"/>
            </a:solidFill>
            <a:prstDash val="solid"/>
          </a:ln>
        </p:spPr>
        <p:txBody>
          <a:bodyPr/>
          <a:lstStyle/>
          <a:p>
            <a:endParaRPr lang="en-US"/>
          </a:p>
        </p:txBody>
      </p:sp>
      <p:sp>
        <p:nvSpPr>
          <p:cNvPr id="8" name="Text 6"/>
          <p:cNvSpPr/>
          <p:nvPr/>
        </p:nvSpPr>
        <p:spPr>
          <a:xfrm>
            <a:off x="274320" y="749808"/>
            <a:ext cx="8595360" cy="384048"/>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IRB-Approved, Prospective, Open-Label, Multi-Center Clinical Trial  |  Mallard et al., Am J Infect Control, 2023</a:t>
            </a:r>
            <a:endParaRPr lang="en-US" sz="1200" dirty="0"/>
          </a:p>
        </p:txBody>
      </p:sp>
      <p:sp>
        <p:nvSpPr>
          <p:cNvPr id="9" name="Shape 7"/>
          <p:cNvSpPr/>
          <p:nvPr/>
        </p:nvSpPr>
        <p:spPr>
          <a:xfrm>
            <a:off x="182880" y="1298448"/>
            <a:ext cx="2057400" cy="1298448"/>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0" name="Text 8"/>
          <p:cNvSpPr/>
          <p:nvPr/>
        </p:nvSpPr>
        <p:spPr>
          <a:xfrm>
            <a:off x="182880" y="1353312"/>
            <a:ext cx="2057400" cy="685800"/>
          </a:xfrm>
          <a:prstGeom prst="rect">
            <a:avLst/>
          </a:prstGeom>
          <a:noFill/>
          <a:ln/>
        </p:spPr>
        <p:txBody>
          <a:bodyPr wrap="square" rtlCol="0" anchor="ctr"/>
          <a:lstStyle/>
          <a:p>
            <a:pPr marL="0" indent="0" algn="ctr">
              <a:buNone/>
            </a:pPr>
            <a:r>
              <a:rPr lang="en-US" sz="3600" b="1" dirty="0">
                <a:solidFill>
                  <a:srgbClr val="F0E68C"/>
                </a:solidFill>
                <a:latin typeface="Calibri" pitchFamily="34" charset="0"/>
                <a:ea typeface="Calibri" pitchFamily="34" charset="-122"/>
                <a:cs typeface="Calibri" pitchFamily="34" charset="-120"/>
              </a:rPr>
              <a:t>114</a:t>
            </a:r>
            <a:endParaRPr lang="en-US" sz="3600" dirty="0"/>
          </a:p>
        </p:txBody>
      </p:sp>
      <p:sp>
        <p:nvSpPr>
          <p:cNvPr id="11" name="Text 9"/>
          <p:cNvSpPr/>
          <p:nvPr/>
        </p:nvSpPr>
        <p:spPr>
          <a:xfrm>
            <a:off x="182880" y="1993392"/>
            <a:ext cx="2057400" cy="530352"/>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Patients studied</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13 physicians</a:t>
            </a:r>
            <a:endParaRPr lang="en-US" sz="1100" dirty="0"/>
          </a:p>
        </p:txBody>
      </p:sp>
      <p:sp>
        <p:nvSpPr>
          <p:cNvPr id="12" name="Shape 10"/>
          <p:cNvSpPr/>
          <p:nvPr/>
        </p:nvSpPr>
        <p:spPr>
          <a:xfrm>
            <a:off x="2377440" y="1298448"/>
            <a:ext cx="2057400" cy="1298448"/>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3" name="Text 11"/>
          <p:cNvSpPr/>
          <p:nvPr/>
        </p:nvSpPr>
        <p:spPr>
          <a:xfrm>
            <a:off x="2377440" y="1353312"/>
            <a:ext cx="2057400" cy="685800"/>
          </a:xfrm>
          <a:prstGeom prst="rect">
            <a:avLst/>
          </a:prstGeom>
          <a:noFill/>
          <a:ln/>
        </p:spPr>
        <p:txBody>
          <a:bodyPr wrap="square" rtlCol="0" anchor="ctr"/>
          <a:lstStyle/>
          <a:p>
            <a:pPr marL="0" indent="0" algn="ctr">
              <a:buNone/>
            </a:pPr>
            <a:r>
              <a:rPr lang="en-US" sz="3600" b="1" dirty="0">
                <a:solidFill>
                  <a:srgbClr val="F0E68C"/>
                </a:solidFill>
                <a:latin typeface="Calibri" pitchFamily="34" charset="0"/>
                <a:ea typeface="Calibri" pitchFamily="34" charset="-122"/>
                <a:cs typeface="Calibri" pitchFamily="34" charset="-120"/>
              </a:rPr>
              <a:t>98%</a:t>
            </a:r>
            <a:endParaRPr lang="en-US" sz="3600" dirty="0"/>
          </a:p>
        </p:txBody>
      </p:sp>
      <p:sp>
        <p:nvSpPr>
          <p:cNvPr id="14" name="Text 12"/>
          <p:cNvSpPr/>
          <p:nvPr/>
        </p:nvSpPr>
        <p:spPr>
          <a:xfrm>
            <a:off x="2377440" y="1993392"/>
            <a:ext cx="2057400" cy="530352"/>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Bubble score improved</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(112 of 114 patients)</a:t>
            </a:r>
            <a:endParaRPr lang="en-US" sz="1100" dirty="0"/>
          </a:p>
        </p:txBody>
      </p:sp>
      <p:sp>
        <p:nvSpPr>
          <p:cNvPr id="15" name="Shape 13"/>
          <p:cNvSpPr/>
          <p:nvPr/>
        </p:nvSpPr>
        <p:spPr>
          <a:xfrm>
            <a:off x="4572000" y="1298448"/>
            <a:ext cx="2057400" cy="1298448"/>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6" name="Text 14"/>
          <p:cNvSpPr/>
          <p:nvPr/>
        </p:nvSpPr>
        <p:spPr>
          <a:xfrm>
            <a:off x="4572000" y="1353312"/>
            <a:ext cx="2057400" cy="685800"/>
          </a:xfrm>
          <a:prstGeom prst="rect">
            <a:avLst/>
          </a:prstGeom>
          <a:noFill/>
          <a:ln/>
        </p:spPr>
        <p:txBody>
          <a:bodyPr wrap="square" rtlCol="0" anchor="ctr"/>
          <a:lstStyle/>
          <a:p>
            <a:pPr marL="0" indent="0" algn="ctr">
              <a:buNone/>
            </a:pPr>
            <a:r>
              <a:rPr lang="en-US" sz="3600" b="1" dirty="0">
                <a:solidFill>
                  <a:srgbClr val="F0E68C"/>
                </a:solidFill>
                <a:latin typeface="Calibri" pitchFamily="34" charset="0"/>
                <a:ea typeface="Calibri" pitchFamily="34" charset="-122"/>
                <a:cs typeface="Calibri" pitchFamily="34" charset="-120"/>
              </a:rPr>
              <a:t>0</a:t>
            </a:r>
            <a:endParaRPr lang="en-US" sz="3600" dirty="0"/>
          </a:p>
        </p:txBody>
      </p:sp>
      <p:sp>
        <p:nvSpPr>
          <p:cNvPr id="17" name="Text 15"/>
          <p:cNvSpPr/>
          <p:nvPr/>
        </p:nvSpPr>
        <p:spPr>
          <a:xfrm>
            <a:off x="4572000" y="1993392"/>
            <a:ext cx="2057400" cy="530352"/>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Adverse events</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reported</a:t>
            </a:r>
            <a:endParaRPr lang="en-US" sz="1100" dirty="0"/>
          </a:p>
        </p:txBody>
      </p:sp>
      <p:sp>
        <p:nvSpPr>
          <p:cNvPr id="18" name="Shape 16"/>
          <p:cNvSpPr/>
          <p:nvPr/>
        </p:nvSpPr>
        <p:spPr>
          <a:xfrm>
            <a:off x="6766560" y="1298448"/>
            <a:ext cx="2057400" cy="1298448"/>
          </a:xfrm>
          <a:prstGeom prst="rect">
            <a:avLst/>
          </a:prstGeom>
          <a:solidFill>
            <a:srgbClr val="1B2E4B"/>
          </a:solidFill>
          <a:ln w="12700">
            <a:solidFill>
              <a:srgbClr val="1B2E4B"/>
            </a:solidFill>
            <a:prstDash val="solid"/>
          </a:ln>
          <a:effectLst>
            <a:outerShdw blurRad="76200" dist="38100" dir="8100000" algn="bl" rotWithShape="0">
              <a:srgbClr val="000000">
                <a:alpha val="12000"/>
              </a:srgbClr>
            </a:outerShdw>
          </a:effectLst>
        </p:spPr>
        <p:txBody>
          <a:bodyPr/>
          <a:lstStyle/>
          <a:p>
            <a:endParaRPr lang="en-US"/>
          </a:p>
        </p:txBody>
      </p:sp>
      <p:sp>
        <p:nvSpPr>
          <p:cNvPr id="19" name="Text 17"/>
          <p:cNvSpPr/>
          <p:nvPr/>
        </p:nvSpPr>
        <p:spPr>
          <a:xfrm>
            <a:off x="6766560" y="1353312"/>
            <a:ext cx="2057400" cy="685800"/>
          </a:xfrm>
          <a:prstGeom prst="rect">
            <a:avLst/>
          </a:prstGeom>
          <a:noFill/>
          <a:ln/>
        </p:spPr>
        <p:txBody>
          <a:bodyPr wrap="square" rtlCol="0" anchor="ctr"/>
          <a:lstStyle/>
          <a:p>
            <a:pPr marL="0" indent="0" algn="ctr">
              <a:buNone/>
            </a:pPr>
            <a:r>
              <a:rPr lang="en-US" sz="3600" b="1" dirty="0">
                <a:solidFill>
                  <a:srgbClr val="F0E68C"/>
                </a:solidFill>
                <a:latin typeface="Calibri" pitchFamily="34" charset="0"/>
                <a:ea typeface="Calibri" pitchFamily="34" charset="-122"/>
                <a:cs typeface="Calibri" pitchFamily="34" charset="-120"/>
              </a:rPr>
              <a:t>✓</a:t>
            </a:r>
            <a:endParaRPr lang="en-US" sz="3600" dirty="0"/>
          </a:p>
        </p:txBody>
      </p:sp>
      <p:sp>
        <p:nvSpPr>
          <p:cNvPr id="20" name="Text 18"/>
          <p:cNvSpPr/>
          <p:nvPr/>
        </p:nvSpPr>
        <p:spPr>
          <a:xfrm>
            <a:off x="6766560" y="1993392"/>
            <a:ext cx="2057400" cy="530352"/>
          </a:xfrm>
          <a:prstGeom prst="rect">
            <a:avLst/>
          </a:prstGeom>
          <a:noFill/>
          <a:ln/>
        </p:spPr>
        <p:txBody>
          <a:bodyPr wrap="square"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Water-soluble</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Channel-safe</a:t>
            </a:r>
            <a:endParaRPr lang="en-US" sz="1100" dirty="0"/>
          </a:p>
        </p:txBody>
      </p:sp>
      <p:sp>
        <p:nvSpPr>
          <p:cNvPr id="21" name="Shape 19"/>
          <p:cNvSpPr/>
          <p:nvPr/>
        </p:nvSpPr>
        <p:spPr>
          <a:xfrm>
            <a:off x="182880" y="2697480"/>
            <a:ext cx="4251960" cy="2057400"/>
          </a:xfrm>
          <a:prstGeom prst="rect">
            <a:avLst/>
          </a:prstGeom>
          <a:solidFill>
            <a:srgbClr val="E8F5E9"/>
          </a:solidFill>
          <a:ln w="19050">
            <a:solidFill>
              <a:srgbClr val="16A34A"/>
            </a:solidFill>
            <a:prstDash val="solid"/>
          </a:ln>
          <a:effectLst>
            <a:outerShdw blurRad="76200" dist="38100" dir="8100000" algn="bl" rotWithShape="0">
              <a:srgbClr val="000000">
                <a:alpha val="12000"/>
              </a:srgbClr>
            </a:outerShdw>
          </a:effectLst>
        </p:spPr>
        <p:txBody>
          <a:bodyPr/>
          <a:lstStyle/>
          <a:p>
            <a:endParaRPr lang="en-US"/>
          </a:p>
        </p:txBody>
      </p:sp>
      <p:sp>
        <p:nvSpPr>
          <p:cNvPr id="22" name="Text 20"/>
          <p:cNvSpPr/>
          <p:nvPr/>
        </p:nvSpPr>
        <p:spPr>
          <a:xfrm>
            <a:off x="274320" y="2761488"/>
            <a:ext cx="4069080" cy="365760"/>
          </a:xfrm>
          <a:prstGeom prst="rect">
            <a:avLst/>
          </a:prstGeom>
          <a:noFill/>
          <a:ln/>
        </p:spPr>
        <p:txBody>
          <a:bodyPr wrap="square" rtlCol="0" anchor="ctr"/>
          <a:lstStyle/>
          <a:p>
            <a:pPr marL="0" indent="0">
              <a:buNone/>
            </a:pPr>
            <a:r>
              <a:rPr lang="en-US" sz="1300" b="1" dirty="0">
                <a:solidFill>
                  <a:srgbClr val="16A34A"/>
                </a:solidFill>
                <a:latin typeface="Calibri" pitchFamily="34" charset="0"/>
                <a:ea typeface="Calibri" pitchFamily="34" charset="-122"/>
                <a:cs typeface="Calibri" pitchFamily="34" charset="-120"/>
              </a:rPr>
              <a:t>✅ Borescope Assessment Results</a:t>
            </a:r>
            <a:endParaRPr lang="en-US" sz="1300" dirty="0"/>
          </a:p>
        </p:txBody>
      </p:sp>
      <p:sp>
        <p:nvSpPr>
          <p:cNvPr id="23" name="Text 21"/>
          <p:cNvSpPr/>
          <p:nvPr/>
        </p:nvSpPr>
        <p:spPr>
          <a:xfrm>
            <a:off x="274320" y="3163824"/>
            <a:ext cx="4069080" cy="15087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GI-Ease (diluted + undiluted): left in channel 90 min — NOT observed after flush + alcohol + air purge</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Simethicone 3% control (20 min): WAS observed in channel after same process</a:t>
            </a:r>
            <a:endParaRPr lang="en-US" sz="1200" dirty="0"/>
          </a:p>
          <a:p>
            <a:pPr marL="0" indent="0">
              <a:buNone/>
            </a:pPr>
            <a:r>
              <a:rPr lang="en-US" sz="1200" b="1" dirty="0">
                <a:solidFill>
                  <a:srgbClr val="1A1A2E"/>
                </a:solidFill>
                <a:latin typeface="Calibri" pitchFamily="34" charset="0"/>
                <a:ea typeface="Calibri" pitchFamily="34" charset="-122"/>
                <a:cs typeface="Calibri" pitchFamily="34" charset="-120"/>
              </a:rPr>
              <a:t>• GI-Ease washes out completely. Simethicone does not.</a:t>
            </a:r>
            <a:endParaRPr lang="en-US" sz="1200" dirty="0"/>
          </a:p>
        </p:txBody>
      </p:sp>
      <p:sp>
        <p:nvSpPr>
          <p:cNvPr id="24" name="Shape 22"/>
          <p:cNvSpPr/>
          <p:nvPr/>
        </p:nvSpPr>
        <p:spPr>
          <a:xfrm>
            <a:off x="4617720" y="2697480"/>
            <a:ext cx="4343400" cy="2057400"/>
          </a:xfrm>
          <a:prstGeom prst="rect">
            <a:avLst/>
          </a:prstGeom>
          <a:solidFill>
            <a:srgbClr val="D0ECEB"/>
          </a:solidFill>
          <a:ln w="19050">
            <a:solidFill>
              <a:srgbClr val="0D7377"/>
            </a:solidFill>
            <a:prstDash val="solid"/>
          </a:ln>
          <a:effectLst>
            <a:outerShdw blurRad="76200" dist="38100" dir="8100000" algn="bl" rotWithShape="0">
              <a:srgbClr val="000000">
                <a:alpha val="12000"/>
              </a:srgbClr>
            </a:outerShdw>
          </a:effectLst>
        </p:spPr>
        <p:txBody>
          <a:bodyPr/>
          <a:lstStyle/>
          <a:p>
            <a:endParaRPr lang="en-US"/>
          </a:p>
        </p:txBody>
      </p:sp>
      <p:sp>
        <p:nvSpPr>
          <p:cNvPr id="25" name="Text 23"/>
          <p:cNvSpPr/>
          <p:nvPr/>
        </p:nvSpPr>
        <p:spPr>
          <a:xfrm>
            <a:off x="4709160" y="2761488"/>
            <a:ext cx="4114800" cy="365760"/>
          </a:xfrm>
          <a:prstGeom prst="rect">
            <a:avLst/>
          </a:prstGeom>
          <a:noFill/>
          <a:ln/>
        </p:spPr>
        <p:txBody>
          <a:bodyPr wrap="square" rtlCol="0" anchor="ctr"/>
          <a:lstStyle/>
          <a:p>
            <a:pPr marL="0" indent="0">
              <a:buNone/>
            </a:pPr>
            <a:r>
              <a:rPr lang="en-US" sz="1300" b="1" dirty="0">
                <a:solidFill>
                  <a:srgbClr val="0D7377"/>
                </a:solidFill>
                <a:latin typeface="Calibri" pitchFamily="34" charset="0"/>
                <a:ea typeface="Calibri" pitchFamily="34" charset="-122"/>
                <a:cs typeface="Calibri" pitchFamily="34" charset="-120"/>
              </a:rPr>
              <a:t>🏛️ FDA &amp; Safety Profile</a:t>
            </a:r>
            <a:endParaRPr lang="en-US" sz="1300" dirty="0"/>
          </a:p>
        </p:txBody>
      </p:sp>
      <p:sp>
        <p:nvSpPr>
          <p:cNvPr id="26" name="Text 24"/>
          <p:cNvSpPr/>
          <p:nvPr/>
        </p:nvSpPr>
        <p:spPr>
          <a:xfrm>
            <a:off x="4709160" y="3163824"/>
            <a:ext cx="4114800" cy="15087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 All ingredients Food Grade and FDA GRAS-listed</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Manufactured in FDA-certified cGMP facility</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Every lot: 3rd-party safety testing by FDA-registered, ISO-certified lab</a:t>
            </a:r>
            <a:endParaRPr lang="en-US" sz="1200" dirty="0"/>
          </a:p>
          <a:p>
            <a:pPr marL="0" indent="0">
              <a:buNone/>
            </a:pPr>
            <a:r>
              <a:rPr lang="en-US" sz="1200" dirty="0">
                <a:solidFill>
                  <a:srgbClr val="1A1A2E"/>
                </a:solidFill>
                <a:latin typeface="Calibri" pitchFamily="34" charset="0"/>
                <a:ea typeface="Calibri" pitchFamily="34" charset="-122"/>
                <a:cs typeface="Calibri" pitchFamily="34" charset="-120"/>
              </a:rPr>
              <a:t>• Ginger component shows bacteriostatic/bactericidal activity vs. S. aureus, P. aeruginosa, E. coli</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Action Items for Infection Preventionists</a:t>
            </a:r>
            <a:endParaRPr lang="en-US" sz="2400" dirty="0"/>
          </a:p>
        </p:txBody>
      </p:sp>
      <p:sp>
        <p:nvSpPr>
          <p:cNvPr id="7" name="Shape 5"/>
          <p:cNvSpPr/>
          <p:nvPr/>
        </p:nvSpPr>
        <p:spPr>
          <a:xfrm>
            <a:off x="182880" y="749808"/>
            <a:ext cx="2788920" cy="502920"/>
          </a:xfrm>
          <a:prstGeom prst="rect">
            <a:avLst/>
          </a:prstGeom>
          <a:solidFill>
            <a:srgbClr val="C0392B"/>
          </a:solidFill>
          <a:ln w="12700">
            <a:solidFill>
              <a:srgbClr val="C0392B"/>
            </a:solidFill>
            <a:prstDash val="solid"/>
          </a:ln>
        </p:spPr>
        <p:txBody>
          <a:bodyPr/>
          <a:lstStyle/>
          <a:p>
            <a:endParaRPr lang="en-US"/>
          </a:p>
        </p:txBody>
      </p:sp>
      <p:sp>
        <p:nvSpPr>
          <p:cNvPr id="8" name="Text 6"/>
          <p:cNvSpPr/>
          <p:nvPr/>
        </p:nvSpPr>
        <p:spPr>
          <a:xfrm>
            <a:off x="256032" y="74980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1. Survey Your Facility</a:t>
            </a:r>
            <a:endParaRPr lang="en-US" sz="1300" dirty="0"/>
          </a:p>
        </p:txBody>
      </p:sp>
      <p:sp>
        <p:nvSpPr>
          <p:cNvPr id="9" name="Shape 7"/>
          <p:cNvSpPr/>
          <p:nvPr/>
        </p:nvSpPr>
        <p:spPr>
          <a:xfrm>
            <a:off x="182880" y="1252728"/>
            <a:ext cx="2788920" cy="1417320"/>
          </a:xfrm>
          <a:prstGeom prst="rect">
            <a:avLst/>
          </a:prstGeom>
          <a:solidFill>
            <a:srgbClr val="F7FAFA"/>
          </a:solidFill>
          <a:ln w="12700">
            <a:solidFill>
              <a:srgbClr val="C0392B"/>
            </a:solidFill>
            <a:prstDash val="solid"/>
          </a:ln>
        </p:spPr>
        <p:txBody>
          <a:bodyPr/>
          <a:lstStyle/>
          <a:p>
            <a:endParaRPr lang="en-US"/>
          </a:p>
        </p:txBody>
      </p:sp>
      <p:sp>
        <p:nvSpPr>
          <p:cNvPr id="10" name="Text 8"/>
          <p:cNvSpPr/>
          <p:nvPr/>
        </p:nvSpPr>
        <p:spPr>
          <a:xfrm>
            <a:off x="274320" y="131673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Determine if simethicone is used and via what route — water pump, oral prep, or working channel. Include all procedure areas.</a:t>
            </a:r>
            <a:endParaRPr lang="en-US" sz="1200" dirty="0"/>
          </a:p>
        </p:txBody>
      </p:sp>
      <p:sp>
        <p:nvSpPr>
          <p:cNvPr id="11" name="Shape 9"/>
          <p:cNvSpPr/>
          <p:nvPr/>
        </p:nvSpPr>
        <p:spPr>
          <a:xfrm>
            <a:off x="3154680" y="749808"/>
            <a:ext cx="2788920" cy="502920"/>
          </a:xfrm>
          <a:prstGeom prst="rect">
            <a:avLst/>
          </a:prstGeom>
          <a:solidFill>
            <a:srgbClr val="1B2E4B"/>
          </a:solidFill>
          <a:ln w="12700">
            <a:solidFill>
              <a:srgbClr val="1B2E4B"/>
            </a:solidFill>
            <a:prstDash val="solid"/>
          </a:ln>
        </p:spPr>
        <p:txBody>
          <a:bodyPr/>
          <a:lstStyle/>
          <a:p>
            <a:endParaRPr lang="en-US"/>
          </a:p>
        </p:txBody>
      </p:sp>
      <p:sp>
        <p:nvSpPr>
          <p:cNvPr id="12" name="Text 10"/>
          <p:cNvSpPr/>
          <p:nvPr/>
        </p:nvSpPr>
        <p:spPr>
          <a:xfrm>
            <a:off x="3227832" y="74980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2. Review MAUDE Reports</a:t>
            </a:r>
            <a:endParaRPr lang="en-US" sz="1300" dirty="0"/>
          </a:p>
        </p:txBody>
      </p:sp>
      <p:sp>
        <p:nvSpPr>
          <p:cNvPr id="13" name="Shape 11"/>
          <p:cNvSpPr/>
          <p:nvPr/>
        </p:nvSpPr>
        <p:spPr>
          <a:xfrm>
            <a:off x="3154680" y="1252728"/>
            <a:ext cx="2788920" cy="1417320"/>
          </a:xfrm>
          <a:prstGeom prst="rect">
            <a:avLst/>
          </a:prstGeom>
          <a:solidFill>
            <a:srgbClr val="F7FAFA"/>
          </a:solidFill>
          <a:ln w="12700">
            <a:solidFill>
              <a:srgbClr val="1B2E4B"/>
            </a:solidFill>
            <a:prstDash val="solid"/>
          </a:ln>
        </p:spPr>
        <p:txBody>
          <a:bodyPr/>
          <a:lstStyle/>
          <a:p>
            <a:endParaRPr lang="en-US"/>
          </a:p>
        </p:txBody>
      </p:sp>
      <p:sp>
        <p:nvSpPr>
          <p:cNvPr id="14" name="Text 12"/>
          <p:cNvSpPr/>
          <p:nvPr/>
        </p:nvSpPr>
        <p:spPr>
          <a:xfrm>
            <a:off x="3246120" y="131673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Search FDA MAUDE for simethicone narratives. 247 Q1 2026 reports reveal scope damage patterns at facilities like yours.</a:t>
            </a:r>
            <a:endParaRPr lang="en-US" sz="1200" dirty="0"/>
          </a:p>
        </p:txBody>
      </p:sp>
      <p:sp>
        <p:nvSpPr>
          <p:cNvPr id="15" name="Shape 13"/>
          <p:cNvSpPr/>
          <p:nvPr/>
        </p:nvSpPr>
        <p:spPr>
          <a:xfrm>
            <a:off x="6126480" y="749808"/>
            <a:ext cx="2788920" cy="502920"/>
          </a:xfrm>
          <a:prstGeom prst="rect">
            <a:avLst/>
          </a:prstGeom>
          <a:solidFill>
            <a:srgbClr val="0D7377"/>
          </a:solidFill>
          <a:ln w="12700">
            <a:solidFill>
              <a:srgbClr val="0D7377"/>
            </a:solidFill>
            <a:prstDash val="solid"/>
          </a:ln>
        </p:spPr>
        <p:txBody>
          <a:bodyPr/>
          <a:lstStyle/>
          <a:p>
            <a:endParaRPr lang="en-US"/>
          </a:p>
        </p:txBody>
      </p:sp>
      <p:sp>
        <p:nvSpPr>
          <p:cNvPr id="16" name="Text 14"/>
          <p:cNvSpPr/>
          <p:nvPr/>
        </p:nvSpPr>
        <p:spPr>
          <a:xfrm>
            <a:off x="6199632" y="74980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3. Engage Your GI Team</a:t>
            </a:r>
            <a:endParaRPr lang="en-US" sz="1300" dirty="0"/>
          </a:p>
        </p:txBody>
      </p:sp>
      <p:sp>
        <p:nvSpPr>
          <p:cNvPr id="17" name="Shape 15"/>
          <p:cNvSpPr/>
          <p:nvPr/>
        </p:nvSpPr>
        <p:spPr>
          <a:xfrm>
            <a:off x="6126480" y="1252728"/>
            <a:ext cx="2788920" cy="1417320"/>
          </a:xfrm>
          <a:prstGeom prst="rect">
            <a:avLst/>
          </a:prstGeom>
          <a:solidFill>
            <a:srgbClr val="F7FAFA"/>
          </a:solidFill>
          <a:ln w="12700">
            <a:solidFill>
              <a:srgbClr val="0D7377"/>
            </a:solidFill>
            <a:prstDash val="solid"/>
          </a:ln>
        </p:spPr>
        <p:txBody>
          <a:bodyPr/>
          <a:lstStyle/>
          <a:p>
            <a:endParaRPr lang="en-US"/>
          </a:p>
        </p:txBody>
      </p:sp>
      <p:sp>
        <p:nvSpPr>
          <p:cNvPr id="18" name="Text 16"/>
          <p:cNvSpPr/>
          <p:nvPr/>
        </p:nvSpPr>
        <p:spPr>
          <a:xfrm>
            <a:off x="6217920" y="131673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Share Olympus WFHSS 2025 data and manufacturer statements. Make the case using their own manufacturer's data.</a:t>
            </a:r>
            <a:endParaRPr lang="en-US" sz="1200" dirty="0"/>
          </a:p>
        </p:txBody>
      </p:sp>
      <p:sp>
        <p:nvSpPr>
          <p:cNvPr id="19" name="Shape 17"/>
          <p:cNvSpPr/>
          <p:nvPr/>
        </p:nvSpPr>
        <p:spPr>
          <a:xfrm>
            <a:off x="182880" y="2761488"/>
            <a:ext cx="2788920" cy="502920"/>
          </a:xfrm>
          <a:prstGeom prst="rect">
            <a:avLst/>
          </a:prstGeom>
          <a:solidFill>
            <a:srgbClr val="D97706"/>
          </a:solidFill>
          <a:ln w="12700">
            <a:solidFill>
              <a:srgbClr val="D97706"/>
            </a:solidFill>
            <a:prstDash val="solid"/>
          </a:ln>
        </p:spPr>
        <p:txBody>
          <a:bodyPr/>
          <a:lstStyle/>
          <a:p>
            <a:endParaRPr lang="en-US"/>
          </a:p>
        </p:txBody>
      </p:sp>
      <p:sp>
        <p:nvSpPr>
          <p:cNvPr id="20" name="Text 18"/>
          <p:cNvSpPr/>
          <p:nvPr/>
        </p:nvSpPr>
        <p:spPr>
          <a:xfrm>
            <a:off x="256032" y="276148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4. Update Your Policy</a:t>
            </a:r>
            <a:endParaRPr lang="en-US" sz="1300" dirty="0"/>
          </a:p>
        </p:txBody>
      </p:sp>
      <p:sp>
        <p:nvSpPr>
          <p:cNvPr id="21" name="Shape 19"/>
          <p:cNvSpPr/>
          <p:nvPr/>
        </p:nvSpPr>
        <p:spPr>
          <a:xfrm>
            <a:off x="182880" y="3264408"/>
            <a:ext cx="2788920" cy="1417320"/>
          </a:xfrm>
          <a:prstGeom prst="rect">
            <a:avLst/>
          </a:prstGeom>
          <a:solidFill>
            <a:srgbClr val="F7FAFA"/>
          </a:solidFill>
          <a:ln w="12700">
            <a:solidFill>
              <a:srgbClr val="D97706"/>
            </a:solidFill>
            <a:prstDash val="solid"/>
          </a:ln>
        </p:spPr>
        <p:txBody>
          <a:bodyPr/>
          <a:lstStyle/>
          <a:p>
            <a:endParaRPr lang="en-US"/>
          </a:p>
        </p:txBody>
      </p:sp>
      <p:sp>
        <p:nvSpPr>
          <p:cNvPr id="22" name="Text 20"/>
          <p:cNvSpPr/>
          <p:nvPr/>
        </p:nvSpPr>
        <p:spPr>
          <a:xfrm>
            <a:off x="274320" y="332841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Follow AAMI ST91 Annex G. If simethicone must be used: lowest concentration, biopsy port only, per mfr IFU.</a:t>
            </a:r>
            <a:endParaRPr lang="en-US" sz="1200" dirty="0"/>
          </a:p>
        </p:txBody>
      </p:sp>
      <p:sp>
        <p:nvSpPr>
          <p:cNvPr id="23" name="Shape 21"/>
          <p:cNvSpPr/>
          <p:nvPr/>
        </p:nvSpPr>
        <p:spPr>
          <a:xfrm>
            <a:off x="3154680" y="2761488"/>
            <a:ext cx="2788920" cy="502920"/>
          </a:xfrm>
          <a:prstGeom prst="rect">
            <a:avLst/>
          </a:prstGeom>
          <a:solidFill>
            <a:srgbClr val="16A34A"/>
          </a:solidFill>
          <a:ln w="12700">
            <a:solidFill>
              <a:srgbClr val="16A34A"/>
            </a:solidFill>
            <a:prstDash val="solid"/>
          </a:ln>
        </p:spPr>
        <p:txBody>
          <a:bodyPr/>
          <a:lstStyle/>
          <a:p>
            <a:endParaRPr lang="en-US"/>
          </a:p>
        </p:txBody>
      </p:sp>
      <p:sp>
        <p:nvSpPr>
          <p:cNvPr id="24" name="Text 22"/>
          <p:cNvSpPr/>
          <p:nvPr/>
        </p:nvSpPr>
        <p:spPr>
          <a:xfrm>
            <a:off x="3227832" y="276148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5. Evaluate Alternatives</a:t>
            </a:r>
            <a:endParaRPr lang="en-US" sz="1300" dirty="0"/>
          </a:p>
        </p:txBody>
      </p:sp>
      <p:sp>
        <p:nvSpPr>
          <p:cNvPr id="25" name="Shape 23"/>
          <p:cNvSpPr/>
          <p:nvPr/>
        </p:nvSpPr>
        <p:spPr>
          <a:xfrm>
            <a:off x="3154680" y="3264408"/>
            <a:ext cx="2788920" cy="1417320"/>
          </a:xfrm>
          <a:prstGeom prst="rect">
            <a:avLst/>
          </a:prstGeom>
          <a:solidFill>
            <a:srgbClr val="F7FAFA"/>
          </a:solidFill>
          <a:ln w="12700">
            <a:solidFill>
              <a:srgbClr val="16A34A"/>
            </a:solidFill>
            <a:prstDash val="solid"/>
          </a:ln>
        </p:spPr>
        <p:txBody>
          <a:bodyPr/>
          <a:lstStyle/>
          <a:p>
            <a:endParaRPr lang="en-US"/>
          </a:p>
        </p:txBody>
      </p:sp>
      <p:sp>
        <p:nvSpPr>
          <p:cNvPr id="26" name="Text 24"/>
          <p:cNvSpPr/>
          <p:nvPr/>
        </p:nvSpPr>
        <p:spPr>
          <a:xfrm>
            <a:off x="3246120" y="332841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Consider water-soluble alternatives like GI-Ease (Mallard et al. 2023) — equivalent efficacy, channel-safe, washes out completely.</a:t>
            </a:r>
            <a:endParaRPr lang="en-US" sz="1200" dirty="0"/>
          </a:p>
        </p:txBody>
      </p:sp>
      <p:sp>
        <p:nvSpPr>
          <p:cNvPr id="27" name="Shape 25"/>
          <p:cNvSpPr/>
          <p:nvPr/>
        </p:nvSpPr>
        <p:spPr>
          <a:xfrm>
            <a:off x="6126480" y="2761488"/>
            <a:ext cx="2788920" cy="502920"/>
          </a:xfrm>
          <a:prstGeom prst="rect">
            <a:avLst/>
          </a:prstGeom>
          <a:solidFill>
            <a:srgbClr val="4A6580"/>
          </a:solidFill>
          <a:ln w="12700">
            <a:solidFill>
              <a:srgbClr val="4A6580"/>
            </a:solidFill>
            <a:prstDash val="solid"/>
          </a:ln>
        </p:spPr>
        <p:txBody>
          <a:bodyPr/>
          <a:lstStyle/>
          <a:p>
            <a:endParaRPr lang="en-US"/>
          </a:p>
        </p:txBody>
      </p:sp>
      <p:sp>
        <p:nvSpPr>
          <p:cNvPr id="28" name="Text 26"/>
          <p:cNvSpPr/>
          <p:nvPr/>
        </p:nvSpPr>
        <p:spPr>
          <a:xfrm>
            <a:off x="6199632" y="2761488"/>
            <a:ext cx="269748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6. Audit Reprocessing Practice</a:t>
            </a:r>
            <a:endParaRPr lang="en-US" sz="1300" dirty="0"/>
          </a:p>
        </p:txBody>
      </p:sp>
      <p:sp>
        <p:nvSpPr>
          <p:cNvPr id="29" name="Shape 27"/>
          <p:cNvSpPr/>
          <p:nvPr/>
        </p:nvSpPr>
        <p:spPr>
          <a:xfrm>
            <a:off x="6126480" y="3264408"/>
            <a:ext cx="2788920" cy="1417320"/>
          </a:xfrm>
          <a:prstGeom prst="rect">
            <a:avLst/>
          </a:prstGeom>
          <a:solidFill>
            <a:srgbClr val="F7FAFA"/>
          </a:solidFill>
          <a:ln w="12700">
            <a:solidFill>
              <a:srgbClr val="4A6580"/>
            </a:solidFill>
            <a:prstDash val="solid"/>
          </a:ln>
        </p:spPr>
        <p:txBody>
          <a:bodyPr/>
          <a:lstStyle/>
          <a:p>
            <a:endParaRPr lang="en-US"/>
          </a:p>
        </p:txBody>
      </p:sp>
      <p:sp>
        <p:nvSpPr>
          <p:cNvPr id="30" name="Text 28"/>
          <p:cNvSpPr/>
          <p:nvPr/>
        </p:nvSpPr>
        <p:spPr>
          <a:xfrm>
            <a:off x="6217920" y="3328416"/>
            <a:ext cx="2606040" cy="1280160"/>
          </a:xfrm>
          <a:prstGeom prst="rect">
            <a:avLst/>
          </a:prstGeom>
          <a:noFill/>
          <a:ln/>
        </p:spPr>
        <p:txBody>
          <a:bodyPr wrap="square" rtlCol="0" anchor="ctr"/>
          <a:lstStyle/>
          <a:p>
            <a:pPr marL="0" indent="0">
              <a:buNone/>
            </a:pPr>
            <a:r>
              <a:rPr lang="en-US" sz="1200" dirty="0">
                <a:solidFill>
                  <a:srgbClr val="1A1A2E"/>
                </a:solidFill>
                <a:latin typeface="Calibri" pitchFamily="34" charset="0"/>
                <a:ea typeface="Calibri" pitchFamily="34" charset="-122"/>
                <a:cs typeface="Calibri" pitchFamily="34" charset="-120"/>
              </a:rPr>
              <a:t>Verify: precleaning timing documented? Leak testing every cycle? Cleaning verification used? All channels dried? Patient-ready indicators in use?</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Resources, Certifications &amp; CE Credits</a:t>
            </a:r>
            <a:endParaRPr lang="en-US" sz="2400" dirty="0"/>
          </a:p>
        </p:txBody>
      </p:sp>
      <p:sp>
        <p:nvSpPr>
          <p:cNvPr id="7" name="Shape 5"/>
          <p:cNvSpPr/>
          <p:nvPr/>
        </p:nvSpPr>
        <p:spPr>
          <a:xfrm>
            <a:off x="182880" y="749808"/>
            <a:ext cx="4251960" cy="3977640"/>
          </a:xfrm>
          <a:prstGeom prst="rect">
            <a:avLst/>
          </a:prstGeom>
          <a:solidFill>
            <a:srgbClr val="D0ECEB"/>
          </a:solidFill>
          <a:ln w="19050">
            <a:solidFill>
              <a:srgbClr val="0D7377"/>
            </a:solidFill>
            <a:prstDash val="solid"/>
          </a:ln>
        </p:spPr>
        <p:txBody>
          <a:bodyPr/>
          <a:lstStyle/>
          <a:p>
            <a:endParaRPr lang="en-US"/>
          </a:p>
        </p:txBody>
      </p:sp>
      <p:sp>
        <p:nvSpPr>
          <p:cNvPr id="8" name="Text 6"/>
          <p:cNvSpPr/>
          <p:nvPr/>
        </p:nvSpPr>
        <p:spPr>
          <a:xfrm>
            <a:off x="274320" y="804672"/>
            <a:ext cx="4069080" cy="384048"/>
          </a:xfrm>
          <a:prstGeom prst="rect">
            <a:avLst/>
          </a:prstGeom>
          <a:noFill/>
          <a:ln/>
        </p:spPr>
        <p:txBody>
          <a:bodyPr wrap="square" rtlCol="0" anchor="ctr"/>
          <a:lstStyle/>
          <a:p>
            <a:pPr marL="0" indent="0">
              <a:buNone/>
            </a:pPr>
            <a:r>
              <a:rPr lang="en-US" sz="1400" b="1" dirty="0">
                <a:solidFill>
                  <a:srgbClr val="0D7377"/>
                </a:solidFill>
                <a:latin typeface="Calibri" pitchFamily="34" charset="0"/>
                <a:ea typeface="Calibri" pitchFamily="34" charset="-122"/>
                <a:cs typeface="Calibri" pitchFamily="34" charset="-120"/>
              </a:rPr>
              <a:t>📚 Key Standards &amp; Guidelines</a:t>
            </a:r>
            <a:endParaRPr lang="en-US" sz="1400" dirty="0"/>
          </a:p>
        </p:txBody>
      </p:sp>
      <p:sp>
        <p:nvSpPr>
          <p:cNvPr id="9" name="Text 7"/>
          <p:cNvSpPr/>
          <p:nvPr/>
        </p:nvSpPr>
        <p:spPr>
          <a:xfrm>
            <a:off x="320040" y="1261872"/>
            <a:ext cx="3977640" cy="324612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 AAMI ST91:2021 — Flexible endoscope reprocessing
• AAMI TIR99:2024 — Ultrasound probes &amp; dilators
• SGNA Standards of Infection Prevention (2023)
• AORN Endoscope Processing Guidelines (2022)
• APIC Guide: Processing Flexible Endoscopes
• CDC Essential Elements of Endoscope Processing
• ASGE Multi-society Guideline on Reprocessing GI Scopes
• FDA MAUDE Database — adverse event reports
• Healthmark Academy: academy.hmark.com</a:t>
            </a:r>
            <a:endParaRPr lang="en-US" sz="1400" dirty="0"/>
          </a:p>
          <a:p>
            <a:pPr marL="0" indent="0">
              <a:buNone/>
            </a:pPr>
            <a:r>
              <a:rPr lang="en-US" sz="1400" dirty="0">
                <a:solidFill>
                  <a:srgbClr val="1A1A2E"/>
                </a:solidFill>
                <a:latin typeface="Calibri" pitchFamily="34" charset="0"/>
                <a:ea typeface="Calibri" pitchFamily="34" charset="-122"/>
                <a:cs typeface="Calibri" pitchFamily="34" charset="-120"/>
              </a:rPr>
              <a:t>  34+ CE-approved programs</a:t>
            </a:r>
            <a:endParaRPr lang="en-US" sz="1400" dirty="0"/>
          </a:p>
        </p:txBody>
      </p:sp>
      <p:sp>
        <p:nvSpPr>
          <p:cNvPr id="10" name="Shape 8"/>
          <p:cNvSpPr/>
          <p:nvPr/>
        </p:nvSpPr>
        <p:spPr>
          <a:xfrm>
            <a:off x="4617720" y="749808"/>
            <a:ext cx="4343400" cy="1920240"/>
          </a:xfrm>
          <a:prstGeom prst="rect">
            <a:avLst/>
          </a:prstGeom>
          <a:solidFill>
            <a:srgbClr val="FEF3C7"/>
          </a:solidFill>
          <a:ln w="19050">
            <a:solidFill>
              <a:srgbClr val="D97706"/>
            </a:solidFill>
            <a:prstDash val="solid"/>
          </a:ln>
        </p:spPr>
        <p:txBody>
          <a:bodyPr/>
          <a:lstStyle/>
          <a:p>
            <a:endParaRPr lang="en-US"/>
          </a:p>
        </p:txBody>
      </p:sp>
      <p:sp>
        <p:nvSpPr>
          <p:cNvPr id="11" name="Text 9"/>
          <p:cNvSpPr/>
          <p:nvPr/>
        </p:nvSpPr>
        <p:spPr>
          <a:xfrm>
            <a:off x="4709160" y="822960"/>
            <a:ext cx="4114800" cy="365760"/>
          </a:xfrm>
          <a:prstGeom prst="rect">
            <a:avLst/>
          </a:prstGeom>
          <a:noFill/>
          <a:ln/>
        </p:spPr>
        <p:txBody>
          <a:bodyPr wrap="square" rtlCol="0" anchor="ctr"/>
          <a:lstStyle/>
          <a:p>
            <a:pPr marL="0" indent="0">
              <a:buNone/>
            </a:pPr>
            <a:r>
              <a:rPr lang="en-US" sz="1400" b="1" dirty="0">
                <a:solidFill>
                  <a:srgbClr val="D97706"/>
                </a:solidFill>
                <a:latin typeface="Calibri" pitchFamily="34" charset="0"/>
                <a:ea typeface="Calibri" pitchFamily="34" charset="-122"/>
                <a:cs typeface="Calibri" pitchFamily="34" charset="-120"/>
              </a:rPr>
              <a:t>🏆 Certifications</a:t>
            </a:r>
            <a:endParaRPr lang="en-US" sz="1400" dirty="0"/>
          </a:p>
        </p:txBody>
      </p:sp>
      <p:sp>
        <p:nvSpPr>
          <p:cNvPr id="12" name="Text 10"/>
          <p:cNvSpPr/>
          <p:nvPr/>
        </p:nvSpPr>
        <p:spPr>
          <a:xfrm>
            <a:off x="4709160" y="1234440"/>
            <a:ext cx="4343400" cy="1325880"/>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APIC CBIC: a-IPC  |  CIC  |  AL-CIP
HSPA CER — Certified Endoscope Reprocessor
CBSPD CFER — Certified Flexible Endoscope Reprocessor
Healthmark Academy: monthly webinars, CE programs</a:t>
            </a:r>
            <a:endParaRPr lang="en-US" sz="1400" dirty="0"/>
          </a:p>
        </p:txBody>
      </p:sp>
      <p:sp>
        <p:nvSpPr>
          <p:cNvPr id="13" name="Shape 11"/>
          <p:cNvSpPr/>
          <p:nvPr/>
        </p:nvSpPr>
        <p:spPr>
          <a:xfrm>
            <a:off x="4617720" y="2761488"/>
            <a:ext cx="4343400" cy="1965960"/>
          </a:xfrm>
          <a:prstGeom prst="rect">
            <a:avLst/>
          </a:prstGeom>
          <a:solidFill>
            <a:srgbClr val="F7FAFA"/>
          </a:solidFill>
          <a:ln w="19050">
            <a:solidFill>
              <a:srgbClr val="1B2E4B"/>
            </a:solidFill>
            <a:prstDash val="solid"/>
          </a:ln>
        </p:spPr>
        <p:txBody>
          <a:bodyPr/>
          <a:lstStyle/>
          <a:p>
            <a:endParaRPr lang="en-US"/>
          </a:p>
        </p:txBody>
      </p:sp>
      <p:sp>
        <p:nvSpPr>
          <p:cNvPr id="14" name="Text 12"/>
          <p:cNvSpPr/>
          <p:nvPr/>
        </p:nvSpPr>
        <p:spPr>
          <a:xfrm>
            <a:off x="4709160" y="2834640"/>
            <a:ext cx="4114800" cy="365760"/>
          </a:xfrm>
          <a:prstGeom prst="rect">
            <a:avLst/>
          </a:prstGeom>
          <a:noFill/>
          <a:ln/>
        </p:spPr>
        <p:txBody>
          <a:bodyPr wrap="square" rtlCol="0" anchor="ctr"/>
          <a:lstStyle/>
          <a:p>
            <a:pPr marL="0" indent="0">
              <a:buNone/>
            </a:pPr>
            <a:r>
              <a:rPr lang="en-US" sz="1400" b="1" dirty="0">
                <a:solidFill>
                  <a:srgbClr val="1B2E4B"/>
                </a:solidFill>
                <a:latin typeface="Calibri" pitchFamily="34" charset="0"/>
                <a:ea typeface="Calibri" pitchFamily="34" charset="-122"/>
                <a:cs typeface="Calibri" pitchFamily="34" charset="-120"/>
              </a:rPr>
              <a:t>🖥️ CE Credits — This Session</a:t>
            </a:r>
            <a:endParaRPr lang="en-US" sz="1400" dirty="0"/>
          </a:p>
        </p:txBody>
      </p:sp>
      <p:sp>
        <p:nvSpPr>
          <p:cNvPr id="15" name="Text 13"/>
          <p:cNvSpPr/>
          <p:nvPr/>
        </p:nvSpPr>
        <p:spPr>
          <a:xfrm>
            <a:off x="4709160" y="3167149"/>
            <a:ext cx="4114800" cy="1389888"/>
          </a:xfrm>
          <a:prstGeom prst="rect">
            <a:avLst/>
          </a:prstGeom>
          <a:noFill/>
          <a:ln/>
        </p:spPr>
        <p:txBody>
          <a:bodyPr wrap="square" rtlCol="0" anchor="ctr"/>
          <a:lstStyle/>
          <a:p>
            <a:pPr marL="0" indent="0">
              <a:buNone/>
            </a:pPr>
            <a:r>
              <a:rPr lang="en-US" sz="1400" dirty="0">
                <a:solidFill>
                  <a:srgbClr val="1A1A2E"/>
                </a:solidFill>
                <a:latin typeface="Calibri" pitchFamily="34" charset="0"/>
                <a:ea typeface="Calibri" pitchFamily="34" charset="-122"/>
                <a:cs typeface="Calibri" pitchFamily="34" charset="-120"/>
              </a:rPr>
              <a:t>1. Scan the QR code displayed on screen
2. Visit academy.hmark.com — register, add program to cart, check out
3. Receive CE certificate — valid for CBIC, HSPA, CBSPD, nursing certifications</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0"/>
            <a:ext cx="9144000" cy="73152"/>
          </a:xfrm>
          <a:prstGeom prst="rect">
            <a:avLst/>
          </a:prstGeom>
          <a:solidFill>
            <a:srgbClr val="1B2E4B"/>
          </a:solidFill>
          <a:ln w="12700">
            <a:solidFill>
              <a:srgbClr val="1B2E4B"/>
            </a:solidFill>
            <a:prstDash val="solid"/>
          </a:ln>
        </p:spPr>
        <p:txBody>
          <a:bodyPr/>
          <a:lstStyle/>
          <a:p>
            <a:endParaRPr lang="en-US"/>
          </a:p>
        </p:txBody>
      </p:sp>
      <p:sp>
        <p:nvSpPr>
          <p:cNvPr id="4" name="Shape 2"/>
          <p:cNvSpPr/>
          <p:nvPr/>
        </p:nvSpPr>
        <p:spPr>
          <a:xfrm>
            <a:off x="0" y="4892040"/>
            <a:ext cx="9144000" cy="251460"/>
          </a:xfrm>
          <a:prstGeom prst="rect">
            <a:avLst/>
          </a:prstGeom>
          <a:solidFill>
            <a:srgbClr val="1B2E4B"/>
          </a:solidFill>
          <a:ln w="12700">
            <a:solidFill>
              <a:srgbClr val="1B2E4B"/>
            </a:solidFill>
            <a:prstDash val="solid"/>
          </a:ln>
        </p:spPr>
        <p:txBody>
          <a:bodyPr/>
          <a:lstStyle/>
          <a:p>
            <a:endParaRPr lang="en-US"/>
          </a:p>
        </p:txBody>
      </p:sp>
      <p:sp>
        <p:nvSpPr>
          <p:cNvPr id="5" name="Text 3"/>
          <p:cNvSpPr/>
          <p:nvPr/>
        </p:nvSpPr>
        <p:spPr>
          <a:xfrm>
            <a:off x="182880" y="4901184"/>
            <a:ext cx="8778240" cy="228600"/>
          </a:xfrm>
          <a:prstGeom prst="rect">
            <a:avLst/>
          </a:prstGeom>
          <a:noFill/>
          <a:ln/>
        </p:spPr>
        <p:txBody>
          <a:bodyPr wrap="square" rtlCol="0" anchor="ctr"/>
          <a:lstStyle/>
          <a:p>
            <a:pPr marL="0" indent="0">
              <a:buNone/>
            </a:pPr>
            <a:r>
              <a:rPr lang="en-US" sz="900" dirty="0">
                <a:solidFill>
                  <a:srgbClr val="AABBCC"/>
                </a:solidFill>
                <a:latin typeface="Calibri" pitchFamily="34" charset="0"/>
                <a:ea typeface="Calibri" pitchFamily="34" charset="-122"/>
                <a:cs typeface="Calibri" pitchFamily="34" charset="-120"/>
              </a:rPr>
              <a:t>Endoscopy Infection Basics for IPs  |  APIC 2026</a:t>
            </a:r>
            <a:endParaRPr lang="en-US" sz="900" dirty="0"/>
          </a:p>
        </p:txBody>
      </p:sp>
      <p:sp>
        <p:nvSpPr>
          <p:cNvPr id="6" name="Text 4"/>
          <p:cNvSpPr/>
          <p:nvPr/>
        </p:nvSpPr>
        <p:spPr>
          <a:xfrm>
            <a:off x="228600" y="109728"/>
            <a:ext cx="8686800" cy="566928"/>
          </a:xfrm>
          <a:prstGeom prst="rect">
            <a:avLst/>
          </a:prstGeom>
          <a:noFill/>
          <a:ln/>
        </p:spPr>
        <p:txBody>
          <a:bodyPr wrap="square" rtlCol="0" anchor="ctr"/>
          <a:lstStyle/>
          <a:p>
            <a:pPr marL="0" indent="0">
              <a:buNone/>
            </a:pPr>
            <a:r>
              <a:rPr lang="en-US" sz="2400" b="1" dirty="0">
                <a:solidFill>
                  <a:srgbClr val="1B2E4B"/>
                </a:solidFill>
                <a:latin typeface="Calibri" pitchFamily="34" charset="0"/>
                <a:ea typeface="Calibri" pitchFamily="34" charset="-122"/>
                <a:cs typeface="Calibri" pitchFamily="34" charset="-120"/>
              </a:rPr>
              <a:t>References</a:t>
            </a:r>
            <a:endParaRPr lang="en-US" sz="2400" dirty="0"/>
          </a:p>
        </p:txBody>
      </p:sp>
      <p:sp>
        <p:nvSpPr>
          <p:cNvPr id="7" name="Text 5"/>
          <p:cNvSpPr/>
          <p:nvPr/>
        </p:nvSpPr>
        <p:spPr>
          <a:xfrm>
            <a:off x="228600" y="74980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1. Wang P, et al. Rates of infection after colonoscopy and EGD in ambulatory surgery centres. Gut. 2018;67(9):1626-1636.</a:t>
            </a:r>
            <a:endParaRPr lang="en-US" sz="1000" dirty="0"/>
          </a:p>
        </p:txBody>
      </p:sp>
      <p:sp>
        <p:nvSpPr>
          <p:cNvPr id="8" name="Text 6"/>
          <p:cNvSpPr/>
          <p:nvPr/>
        </p:nvSpPr>
        <p:spPr>
          <a:xfrm>
            <a:off x="228600" y="106984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2. AAMI ST91:2021. Flexible and semi-rigid endoscope reprocessing in health care facilities. Arlington, VA: AAMI.</a:t>
            </a:r>
            <a:endParaRPr lang="en-US" sz="1000" dirty="0"/>
          </a:p>
        </p:txBody>
      </p:sp>
      <p:sp>
        <p:nvSpPr>
          <p:cNvPr id="9" name="Text 7"/>
          <p:cNvSpPr/>
          <p:nvPr/>
        </p:nvSpPr>
        <p:spPr>
          <a:xfrm>
            <a:off x="228600" y="138988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3. AAMI TIR99:2024. Reprocessing of Ultrasound Probes and Dilators. Arlington, VA: AAMI.</a:t>
            </a:r>
            <a:endParaRPr lang="en-US" sz="1000" dirty="0"/>
          </a:p>
        </p:txBody>
      </p:sp>
      <p:sp>
        <p:nvSpPr>
          <p:cNvPr id="10" name="Text 8"/>
          <p:cNvSpPr/>
          <p:nvPr/>
        </p:nvSpPr>
        <p:spPr>
          <a:xfrm>
            <a:off x="228600" y="170992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4. SGNA Standards of Infection Prevention in Reprocessing Flexible GI Endoscopes. 2023. sgna.org.</a:t>
            </a:r>
            <a:endParaRPr lang="en-US" sz="1000" dirty="0"/>
          </a:p>
        </p:txBody>
      </p:sp>
      <p:sp>
        <p:nvSpPr>
          <p:cNvPr id="11" name="Text 9"/>
          <p:cNvSpPr/>
          <p:nvPr/>
        </p:nvSpPr>
        <p:spPr>
          <a:xfrm>
            <a:off x="228600" y="202996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5. AORN Guideline for Processing Flexible Endoscopes. Sept. 2022. aorn.org/eguidelinesplus.</a:t>
            </a:r>
            <a:endParaRPr lang="en-US" sz="1000" dirty="0"/>
          </a:p>
        </p:txBody>
      </p:sp>
      <p:sp>
        <p:nvSpPr>
          <p:cNvPr id="12" name="Text 10"/>
          <p:cNvSpPr/>
          <p:nvPr/>
        </p:nvSpPr>
        <p:spPr>
          <a:xfrm>
            <a:off x="228600" y="235000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6. Ofstead CL, et al. Widespread clinical use of simethicone, insoluble lubricants, and tissue glue. Am J Infect Control. 2019;47(6):666-670.</a:t>
            </a:r>
            <a:endParaRPr lang="en-US" sz="1000" dirty="0"/>
          </a:p>
        </p:txBody>
      </p:sp>
      <p:sp>
        <p:nvSpPr>
          <p:cNvPr id="13" name="Text 11"/>
          <p:cNvSpPr/>
          <p:nvPr/>
        </p:nvSpPr>
        <p:spPr>
          <a:xfrm>
            <a:off x="228600" y="267004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7. Barakat MT, et al. Simethicone is retained in endoscopes despite reprocessing. Gastrointest Endosc. 2019;89(1):115-123.</a:t>
            </a:r>
            <a:endParaRPr lang="en-US" sz="1000" dirty="0"/>
          </a:p>
        </p:txBody>
      </p:sp>
      <p:sp>
        <p:nvSpPr>
          <p:cNvPr id="14" name="Text 12"/>
          <p:cNvSpPr/>
          <p:nvPr/>
        </p:nvSpPr>
        <p:spPr>
          <a:xfrm>
            <a:off x="228600" y="299008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8. van Stiphout SH, et al. Simethicone crystallization in the waterjet channel in colonoscopes. Endoscopy. 2016;48:E394-E395.</a:t>
            </a:r>
            <a:endParaRPr lang="en-US" sz="1000" dirty="0"/>
          </a:p>
        </p:txBody>
      </p:sp>
      <p:sp>
        <p:nvSpPr>
          <p:cNvPr id="15" name="Text 13"/>
          <p:cNvSpPr/>
          <p:nvPr/>
        </p:nvSpPr>
        <p:spPr>
          <a:xfrm>
            <a:off x="228600" y="331012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9. Rittich A. (Olympus Corp.). Interfering Substances in Endoscopic Exams and Microbiologic Surveillance. WFHSS, Hong Kong, Dec. 2025.</a:t>
            </a:r>
            <a:endParaRPr lang="en-US" sz="1000" dirty="0"/>
          </a:p>
        </p:txBody>
      </p:sp>
      <p:sp>
        <p:nvSpPr>
          <p:cNvPr id="16" name="Text 14"/>
          <p:cNvSpPr/>
          <p:nvPr/>
        </p:nvSpPr>
        <p:spPr>
          <a:xfrm>
            <a:off x="228600" y="363016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10. Mallard TS, et al. A water-soluble alternative to simethicone for gastrointestinal endoscopy. Am J Infect Control. 2023.</a:t>
            </a:r>
            <a:endParaRPr lang="en-US" sz="1000" dirty="0"/>
          </a:p>
        </p:txBody>
      </p:sp>
      <p:sp>
        <p:nvSpPr>
          <p:cNvPr id="17" name="Text 15"/>
          <p:cNvSpPr/>
          <p:nvPr/>
        </p:nvSpPr>
        <p:spPr>
          <a:xfrm>
            <a:off x="228600" y="395020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11. Nikolic M &amp; Vasic S, et al. Antibacterial activity of ginger ethanolic extract. Kragujevac J Sci. 2014;36:129-136.</a:t>
            </a:r>
            <a:endParaRPr lang="en-US" sz="1000" dirty="0"/>
          </a:p>
        </p:txBody>
      </p:sp>
      <p:sp>
        <p:nvSpPr>
          <p:cNvPr id="18" name="Text 16"/>
          <p:cNvSpPr/>
          <p:nvPr/>
        </p:nvSpPr>
        <p:spPr>
          <a:xfrm>
            <a:off x="228600" y="427024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12. FDA MAUDE Database. Export dated May 11, 2026. accessdata.fda.gov/scripts/cdrh/cfdocs/cfmaude/search.cfm.</a:t>
            </a:r>
            <a:endParaRPr lang="en-US" sz="1000" dirty="0"/>
          </a:p>
        </p:txBody>
      </p:sp>
      <p:sp>
        <p:nvSpPr>
          <p:cNvPr id="19" name="Text 17"/>
          <p:cNvSpPr/>
          <p:nvPr/>
        </p:nvSpPr>
        <p:spPr>
          <a:xfrm>
            <a:off x="228600" y="4590288"/>
            <a:ext cx="8686800" cy="301752"/>
          </a:xfrm>
          <a:prstGeom prst="rect">
            <a:avLst/>
          </a:prstGeom>
          <a:noFill/>
          <a:ln/>
        </p:spPr>
        <p:txBody>
          <a:bodyPr wrap="square" rtlCol="0" anchor="ctr"/>
          <a:lstStyle/>
          <a:p>
            <a:pPr marL="0" indent="0">
              <a:buNone/>
            </a:pPr>
            <a:r>
              <a:rPr lang="en-US" sz="1000" dirty="0">
                <a:solidFill>
                  <a:srgbClr val="1A1A2E"/>
                </a:solidFill>
                <a:latin typeface="Calibri" pitchFamily="34" charset="0"/>
                <a:ea typeface="Calibri" pitchFamily="34" charset="-122"/>
                <a:cs typeface="Calibri" pitchFamily="34" charset="-120"/>
              </a:rPr>
              <a:t>13. ASGE Multi-society guideline on reprocessing flexible GI endoscopes and accessories. 2021. asge.org.</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4">
            <a:extLst>
              <a:ext uri="{FF2B5EF4-FFF2-40B4-BE49-F238E27FC236}">
                <a16:creationId xmlns:a16="http://schemas.microsoft.com/office/drawing/2014/main" id="{6666E986-161B-8EF5-DCAA-9FC613A95F8E}"/>
              </a:ext>
            </a:extLst>
          </p:cNvPr>
          <p:cNvSpPr/>
          <p:nvPr/>
        </p:nvSpPr>
        <p:spPr>
          <a:xfrm>
            <a:off x="1716578" y="30142"/>
            <a:ext cx="8686800" cy="566928"/>
          </a:xfrm>
          <a:prstGeom prst="rect">
            <a:avLst/>
          </a:prstGeom>
          <a:noFill/>
          <a:ln/>
        </p:spPr>
        <p:txBody>
          <a:bodyPr wrap="square" rtlCol="0" anchor="ctr"/>
          <a:lstStyle/>
          <a:p>
            <a:pPr marL="0" indent="0">
              <a:buNone/>
            </a:pPr>
            <a:r>
              <a:rPr lang="en-US" sz="2800" b="1" dirty="0">
                <a:solidFill>
                  <a:srgbClr val="1B2E4B"/>
                </a:solidFill>
                <a:latin typeface="Calibri" pitchFamily="34" charset="0"/>
                <a:ea typeface="Calibri" pitchFamily="34" charset="-122"/>
                <a:cs typeface="Calibri" pitchFamily="34" charset="-120"/>
              </a:rPr>
              <a:t>Scan the QR Code to get 1 CE credit</a:t>
            </a:r>
            <a:endParaRPr lang="en-US" sz="2800" dirty="0"/>
          </a:p>
        </p:txBody>
      </p:sp>
      <p:pic>
        <p:nvPicPr>
          <p:cNvPr id="4" name="Content Placeholder 4">
            <a:extLst>
              <a:ext uri="{FF2B5EF4-FFF2-40B4-BE49-F238E27FC236}">
                <a16:creationId xmlns:a16="http://schemas.microsoft.com/office/drawing/2014/main" id="{099664E6-2D80-B41F-01AF-7923A1BF5458}"/>
              </a:ext>
            </a:extLst>
          </p:cNvPr>
          <p:cNvPicPr>
            <a:picLocks noChangeAspect="1"/>
          </p:cNvPicPr>
          <p:nvPr/>
        </p:nvPicPr>
        <p:blipFill>
          <a:blip r:embed="rId3"/>
          <a:stretch/>
        </p:blipFill>
        <p:spPr>
          <a:xfrm>
            <a:off x="2010015" y="597070"/>
            <a:ext cx="4714981" cy="1532369"/>
          </a:xfrm>
          <a:prstGeom prst="rect">
            <a:avLst/>
          </a:prstGeom>
          <a:noFill/>
        </p:spPr>
      </p:pic>
      <p:pic>
        <p:nvPicPr>
          <p:cNvPr id="6" name="Picture 5">
            <a:extLst>
              <a:ext uri="{FF2B5EF4-FFF2-40B4-BE49-F238E27FC236}">
                <a16:creationId xmlns:a16="http://schemas.microsoft.com/office/drawing/2014/main" id="{7BF0A1C2-66CB-CFB8-FACD-F720AD458765}"/>
              </a:ext>
            </a:extLst>
          </p:cNvPr>
          <p:cNvPicPr>
            <a:picLocks noChangeAspect="1"/>
          </p:cNvPicPr>
          <p:nvPr/>
        </p:nvPicPr>
        <p:blipFill>
          <a:blip r:embed="rId4"/>
          <a:stretch>
            <a:fillRect/>
          </a:stretch>
        </p:blipFill>
        <p:spPr>
          <a:xfrm>
            <a:off x="3085061" y="2255858"/>
            <a:ext cx="2857500" cy="2857500"/>
          </a:xfrm>
          <a:prstGeom prst="rect">
            <a:avLst/>
          </a:prstGeom>
        </p:spPr>
      </p:pic>
    </p:spTree>
    <p:extLst>
      <p:ext uri="{BB962C8B-B14F-4D97-AF65-F5344CB8AC3E}">
        <p14:creationId xmlns:p14="http://schemas.microsoft.com/office/powerpoint/2010/main" val="159630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1B2E4B"/>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0D7377"/>
          </a:solidFill>
          <a:ln w="12700">
            <a:solidFill>
              <a:srgbClr val="0D7377"/>
            </a:solidFill>
            <a:prstDash val="solid"/>
          </a:ln>
        </p:spPr>
        <p:txBody>
          <a:bodyPr/>
          <a:lstStyle/>
          <a:p>
            <a:endParaRPr lang="en-US"/>
          </a:p>
        </p:txBody>
      </p:sp>
      <p:sp>
        <p:nvSpPr>
          <p:cNvPr id="3" name="Shape 1"/>
          <p:cNvSpPr/>
          <p:nvPr/>
        </p:nvSpPr>
        <p:spPr>
          <a:xfrm>
            <a:off x="0" y="4663440"/>
            <a:ext cx="9144000" cy="480060"/>
          </a:xfrm>
          <a:prstGeom prst="rect">
            <a:avLst/>
          </a:prstGeom>
          <a:solidFill>
            <a:srgbClr val="4A6580"/>
          </a:solidFill>
          <a:ln w="12700">
            <a:solidFill>
              <a:srgbClr val="4A6580"/>
            </a:solidFill>
            <a:prstDash val="solid"/>
          </a:ln>
        </p:spPr>
        <p:txBody>
          <a:bodyPr/>
          <a:lstStyle/>
          <a:p>
            <a:endParaRPr lang="en-US"/>
          </a:p>
        </p:txBody>
      </p:sp>
      <p:sp>
        <p:nvSpPr>
          <p:cNvPr id="4" name="Text 2"/>
          <p:cNvSpPr/>
          <p:nvPr/>
        </p:nvSpPr>
        <p:spPr>
          <a:xfrm>
            <a:off x="457200" y="640080"/>
            <a:ext cx="8229600" cy="914400"/>
          </a:xfrm>
          <a:prstGeom prst="rect">
            <a:avLst/>
          </a:prstGeom>
          <a:noFill/>
          <a:ln/>
        </p:spPr>
        <p:txBody>
          <a:bodyPr wrap="square" rtlCol="0" anchor="ctr"/>
          <a:lstStyle/>
          <a:p>
            <a:pPr marL="0" indent="0" algn="ctr">
              <a:buNone/>
            </a:pPr>
            <a:r>
              <a:rPr lang="en-US" sz="5200" b="1" dirty="0">
                <a:solidFill>
                  <a:srgbClr val="FFFFFF"/>
                </a:solidFill>
                <a:latin typeface="Calibri" pitchFamily="34" charset="0"/>
                <a:ea typeface="Calibri" pitchFamily="34" charset="-122"/>
                <a:cs typeface="Calibri" pitchFamily="34" charset="-120"/>
              </a:rPr>
              <a:t>Thank You!</a:t>
            </a:r>
            <a:endParaRPr lang="en-US" sz="5200" dirty="0"/>
          </a:p>
        </p:txBody>
      </p:sp>
      <p:sp>
        <p:nvSpPr>
          <p:cNvPr id="5" name="Shape 3"/>
          <p:cNvSpPr/>
          <p:nvPr/>
        </p:nvSpPr>
        <p:spPr>
          <a:xfrm>
            <a:off x="1371600" y="1691640"/>
            <a:ext cx="6400800" cy="2377440"/>
          </a:xfrm>
          <a:prstGeom prst="rect">
            <a:avLst/>
          </a:prstGeom>
          <a:solidFill>
            <a:srgbClr val="162440"/>
          </a:solidFill>
          <a:ln w="19050">
            <a:solidFill>
              <a:srgbClr val="0D7377"/>
            </a:solidFill>
            <a:prstDash val="solid"/>
          </a:ln>
        </p:spPr>
        <p:txBody>
          <a:bodyPr/>
          <a:lstStyle/>
          <a:p>
            <a:endParaRPr lang="en-US"/>
          </a:p>
        </p:txBody>
      </p:sp>
      <p:sp>
        <p:nvSpPr>
          <p:cNvPr id="6" name="Text 4"/>
          <p:cNvSpPr/>
          <p:nvPr/>
        </p:nvSpPr>
        <p:spPr>
          <a:xfrm>
            <a:off x="1508760" y="1810512"/>
            <a:ext cx="6126480" cy="438912"/>
          </a:xfrm>
          <a:prstGeom prst="rect">
            <a:avLst/>
          </a:prstGeom>
          <a:noFill/>
          <a:ln/>
        </p:spPr>
        <p:txBody>
          <a:bodyPr wrap="square" rtlCol="0" anchor="ctr"/>
          <a:lstStyle/>
          <a:p>
            <a:pPr marL="0" indent="0" algn="ctr">
              <a:buNone/>
            </a:pPr>
            <a:r>
              <a:rPr lang="en-US" sz="2000" b="1" dirty="0">
                <a:solidFill>
                  <a:srgbClr val="14A098"/>
                </a:solidFill>
                <a:latin typeface="Calibri" pitchFamily="34" charset="0"/>
                <a:ea typeface="Calibri" pitchFamily="34" charset="-122"/>
                <a:cs typeface="Calibri" pitchFamily="34" charset="-120"/>
              </a:rPr>
              <a:t>Mary Ann Drosnock, DrHSc</a:t>
            </a:r>
            <a:endParaRPr lang="en-US" sz="2000" dirty="0"/>
          </a:p>
        </p:txBody>
      </p:sp>
      <p:sp>
        <p:nvSpPr>
          <p:cNvPr id="7" name="Text 5"/>
          <p:cNvSpPr/>
          <p:nvPr/>
        </p:nvSpPr>
        <p:spPr>
          <a:xfrm>
            <a:off x="1508760" y="2286000"/>
            <a:ext cx="6126480" cy="502920"/>
          </a:xfrm>
          <a:prstGeom prst="rect">
            <a:avLst/>
          </a:prstGeom>
          <a:noFill/>
          <a:ln/>
        </p:spPr>
        <p:txBody>
          <a:bodyPr wrap="square"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Head of Clinical Affairs  |  Healthmark Industries, a Getinge Company</a:t>
            </a:r>
            <a:endParaRPr lang="en-US" sz="1400" dirty="0"/>
          </a:p>
        </p:txBody>
      </p:sp>
      <p:sp>
        <p:nvSpPr>
          <p:cNvPr id="8" name="Text 6"/>
          <p:cNvSpPr/>
          <p:nvPr/>
        </p:nvSpPr>
        <p:spPr>
          <a:xfrm>
            <a:off x="1508760" y="2834640"/>
            <a:ext cx="6126480" cy="502920"/>
          </a:xfrm>
          <a:prstGeom prst="rect">
            <a:avLst/>
          </a:prstGeom>
          <a:noFill/>
          <a:ln/>
        </p:spPr>
        <p:txBody>
          <a:bodyPr wrap="square" rtlCol="0" anchor="ctr"/>
          <a:lstStyle/>
          <a:p>
            <a:pPr marL="0" indent="0" algn="ctr">
              <a:buNone/>
            </a:pPr>
            <a:r>
              <a:rPr lang="en-US" sz="1400" dirty="0">
                <a:solidFill>
                  <a:srgbClr val="AABBCC"/>
                </a:solidFill>
                <a:latin typeface="Calibri" pitchFamily="34" charset="0"/>
                <a:ea typeface="Calibri" pitchFamily="34" charset="-122"/>
                <a:cs typeface="Calibri" pitchFamily="34" charset="-120"/>
              </a:rPr>
              <a:t>mdrosnock@hmark.com  |  hmedu@hmark.com  |  academy.hmark.com</a:t>
            </a:r>
            <a:endParaRPr lang="en-US" sz="1400" dirty="0"/>
          </a:p>
        </p:txBody>
      </p:sp>
      <p:sp>
        <p:nvSpPr>
          <p:cNvPr id="9" name="Text 7"/>
          <p:cNvSpPr/>
          <p:nvPr/>
        </p:nvSpPr>
        <p:spPr>
          <a:xfrm>
            <a:off x="457200" y="4681728"/>
            <a:ext cx="8229600" cy="365760"/>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Questions?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67FB66EDA63E45BA8523FDB98E5384" ma:contentTypeVersion="21" ma:contentTypeDescription="Create a new document." ma:contentTypeScope="" ma:versionID="8f5b97cc5560d81c8a1d616479883f95">
  <xsd:schema xmlns:xsd="http://www.w3.org/2001/XMLSchema" xmlns:xs="http://www.w3.org/2001/XMLSchema" xmlns:p="http://schemas.microsoft.com/office/2006/metadata/properties" xmlns:ns2="48ce9735-928d-4226-b3a5-180101d3b3b5" xmlns:ns3="5dfa559b-584f-4472-9308-504393d558fe" targetNamespace="http://schemas.microsoft.com/office/2006/metadata/properties" ma:root="true" ma:fieldsID="67cfe801a6d71623e2ffdac6ea831dd6" ns2:_="" ns3:_="">
    <xsd:import namespace="48ce9735-928d-4226-b3a5-180101d3b3b5"/>
    <xsd:import namespace="5dfa559b-584f-4472-9308-504393d558f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e9735-928d-4226-b3a5-180101d3b3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689d5b-45da-4f0b-aafd-6c6cf6f6f6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fa559b-584f-4472-9308-504393d558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79a4755-4677-4dc8-833d-cdcc0755c796}" ma:internalName="TaxCatchAll" ma:showField="CatchAllData" ma:web="5dfa559b-584f-4472-9308-504393d558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48ce9735-928d-4226-b3a5-180101d3b3b5" xsi:nil="true"/>
    <TaxCatchAll xmlns="5dfa559b-584f-4472-9308-504393d558fe" xsi:nil="true"/>
    <lcf76f155ced4ddcb4097134ff3c332f xmlns="48ce9735-928d-4226-b3a5-180101d3b3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6D79BF-FCC9-406A-971D-95ADC309555C}"/>
</file>

<file path=customXml/itemProps2.xml><?xml version="1.0" encoding="utf-8"?>
<ds:datastoreItem xmlns:ds="http://schemas.openxmlformats.org/officeDocument/2006/customXml" ds:itemID="{0520E31D-B06D-4C37-B89F-95531051A2C5}"/>
</file>

<file path=customXml/itemProps3.xml><?xml version="1.0" encoding="utf-8"?>
<ds:datastoreItem xmlns:ds="http://schemas.openxmlformats.org/officeDocument/2006/customXml" ds:itemID="{CDEC9595-0F12-4296-93B2-AEE5C9092754}"/>
</file>

<file path=docProps/app.xml><?xml version="1.0" encoding="utf-8"?>
<Properties xmlns="http://schemas.openxmlformats.org/officeDocument/2006/extended-properties" xmlns:vt="http://schemas.openxmlformats.org/officeDocument/2006/docPropsVTypes">
  <TotalTime>69</TotalTime>
  <Words>6451</Words>
  <Application>Microsoft Office PowerPoint</Application>
  <PresentationFormat>On-screen Show (16:9)</PresentationFormat>
  <Paragraphs>416</Paragraphs>
  <Slides>29</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PowerPoint Presentation</vt:lpstr>
      <vt:lpstr>PowerPoint Presentation</vt:lpstr>
      <vt:lpstr>Healthmark Academy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Endoscopy Infection Basics for IPs 2026</dc:title>
  <dc:subject>PptxGenJS Presentation</dc:subject>
  <dc:creator>APIC Endoscopy Infection Prevention</dc:creator>
  <cp:lastModifiedBy>Mary Ann Drosnock</cp:lastModifiedBy>
  <cp:revision>3</cp:revision>
  <dcterms:created xsi:type="dcterms:W3CDTF">2026-05-22T14:43:52Z</dcterms:created>
  <dcterms:modified xsi:type="dcterms:W3CDTF">2026-06-11T15:53:27Z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0x010100DE67FB66EDA63E45BA8523FDB98E5384</vt:lpwstr>
  </property>
</Properties>
</file>